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3" r:id="rId2"/>
    <p:sldId id="286" r:id="rId3"/>
    <p:sldId id="288" r:id="rId4"/>
    <p:sldId id="276" r:id="rId5"/>
    <p:sldId id="277" r:id="rId6"/>
    <p:sldId id="278" r:id="rId7"/>
    <p:sldId id="279" r:id="rId8"/>
    <p:sldId id="289" r:id="rId9"/>
    <p:sldId id="282" r:id="rId10"/>
    <p:sldId id="283" r:id="rId11"/>
    <p:sldId id="290" r:id="rId12"/>
    <p:sldId id="285"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8" autoAdjust="0"/>
    <p:restoredTop sz="79884" autoAdjust="0"/>
  </p:normalViewPr>
  <p:slideViewPr>
    <p:cSldViewPr>
      <p:cViewPr>
        <p:scale>
          <a:sx n="84" d="100"/>
          <a:sy n="84" d="100"/>
        </p:scale>
        <p:origin x="-1236"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AF9308D-3775-414C-A792-263923540066}" type="datetimeFigureOut">
              <a:rPr lang="en-US" smtClean="0"/>
              <a:t>9/19/2016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337559D-00B7-47D9-9066-3E17195348DE}" type="slidenum">
              <a:rPr lang="en-US" smtClean="0"/>
              <a:t>‹#›</a:t>
            </a:fld>
            <a:endParaRPr lang="en-US"/>
          </a:p>
        </p:txBody>
      </p:sp>
    </p:spTree>
    <p:extLst>
      <p:ext uri="{BB962C8B-B14F-4D97-AF65-F5344CB8AC3E}">
        <p14:creationId xmlns:p14="http://schemas.microsoft.com/office/powerpoint/2010/main" val="291386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u="sng" dirty="0" smtClean="0"/>
              <a:t>Quiz Actiegroep Duits</a:t>
            </a:r>
          </a:p>
          <a:p>
            <a:endParaRPr lang="nl-NL" dirty="0" smtClean="0"/>
          </a:p>
          <a:p>
            <a:r>
              <a:rPr lang="nl-NL" b="1" dirty="0" smtClean="0"/>
              <a:t>Systeem</a:t>
            </a:r>
            <a:r>
              <a:rPr lang="nl-NL" dirty="0" smtClean="0"/>
              <a:t>: petje op,</a:t>
            </a:r>
            <a:r>
              <a:rPr lang="nl-NL" baseline="0" dirty="0" smtClean="0"/>
              <a:t> petje af (als er geen petjes aanwezig zijn, kunnen er bijv. ook rode en groene kaartjes uitgedeeld worden). De hele groep gaat bij aanvang van de quiz staan. Elke vraag heeft twee mogelijke antwoorden. De deelnemer doet het petje op/af, als hij/zij denkt dat dit het juiste antwoord is. Wordt er door een deelnemer een fout antwoord gegeven, dan moet de hij/zij gaan zitten. Als er na het stellen van een paar vragen nog een aantal (ca. 3/4) deelnemers over zijn, kunnen er een paar vragen worden overgeslagen en kan worden afgesloten met de schattingsvraag (vraag 10). De deelnemer die met deze schatting het dichtst bij het juiste antwoord zit, wint de quiz. </a:t>
            </a:r>
          </a:p>
          <a:p>
            <a:endParaRPr lang="nl-NL" dirty="0" smtClean="0"/>
          </a:p>
          <a:p>
            <a:r>
              <a:rPr lang="nl-NL" b="1" dirty="0" smtClean="0"/>
              <a:t>Doelgroep</a:t>
            </a:r>
            <a:r>
              <a:rPr lang="nl-NL" dirty="0" smtClean="0"/>
              <a:t>:</a:t>
            </a:r>
            <a:r>
              <a:rPr lang="nl-NL" baseline="0" dirty="0" smtClean="0"/>
              <a:t> onderbouw voortgezet onderwijs</a:t>
            </a:r>
            <a:endParaRPr lang="en-US" dirty="0"/>
          </a:p>
        </p:txBody>
      </p:sp>
      <p:sp>
        <p:nvSpPr>
          <p:cNvPr id="4" name="Slide Number Placeholder 3"/>
          <p:cNvSpPr>
            <a:spLocks noGrp="1"/>
          </p:cNvSpPr>
          <p:nvPr>
            <p:ph type="sldNum" sz="quarter" idx="10"/>
          </p:nvPr>
        </p:nvSpPr>
        <p:spPr/>
        <p:txBody>
          <a:bodyPr/>
          <a:lstStyle/>
          <a:p>
            <a:fld id="{7337559D-00B7-47D9-9066-3E17195348DE}" type="slidenum">
              <a:rPr lang="en-US" smtClean="0"/>
              <a:t>1</a:t>
            </a:fld>
            <a:endParaRPr lang="en-US"/>
          </a:p>
        </p:txBody>
      </p:sp>
    </p:spTree>
    <p:extLst>
      <p:ext uri="{BB962C8B-B14F-4D97-AF65-F5344CB8AC3E}">
        <p14:creationId xmlns:p14="http://schemas.microsoft.com/office/powerpoint/2010/main" val="31053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De volgende</a:t>
            </a:r>
            <a:r>
              <a:rPr lang="nl-NL" baseline="0" dirty="0" smtClean="0"/>
              <a:t> vraag is een muziekvraag. Je hoort het eerste couplet van het lied </a:t>
            </a:r>
            <a:r>
              <a:rPr lang="nl-NL" i="1" baseline="0" dirty="0" smtClean="0"/>
              <a:t>80 Millionen </a:t>
            </a:r>
            <a:r>
              <a:rPr lang="nl-NL" i="0" baseline="0" dirty="0" smtClean="0"/>
              <a:t>van Max </a:t>
            </a:r>
            <a:r>
              <a:rPr lang="nl-NL" i="0" baseline="0" dirty="0" err="1" smtClean="0"/>
              <a:t>Giesinger</a:t>
            </a:r>
            <a:r>
              <a:rPr lang="nl-NL" i="0" baseline="0" dirty="0" smtClean="0"/>
              <a:t>.</a:t>
            </a:r>
          </a:p>
          <a:p>
            <a:endParaRPr lang="nl-NL" i="0" baseline="0" dirty="0" smtClean="0"/>
          </a:p>
          <a:p>
            <a:r>
              <a:rPr lang="nl-NL" sz="1200" b="0" i="0" u="none" strike="noStrike" kern="1200" dirty="0" smtClean="0">
                <a:solidFill>
                  <a:schemeClr val="tx1"/>
                </a:solidFill>
                <a:effectLst/>
                <a:latin typeface="+mn-lt"/>
                <a:ea typeface="+mn-ea"/>
                <a:cs typeface="+mn-cs"/>
              </a:rPr>
              <a:t>https://www.youtube.com/watch?v=MP8DRaj730Y</a:t>
            </a:r>
            <a:r>
              <a:rPr lang="nl-NL" sz="1200" b="0" i="0" u="none" strike="noStrike" kern="1200" baseline="0" dirty="0" smtClean="0">
                <a:solidFill>
                  <a:schemeClr val="tx1"/>
                </a:solidFill>
                <a:effectLst/>
                <a:latin typeface="+mn-lt"/>
                <a:ea typeface="+mn-ea"/>
                <a:cs typeface="+mn-cs"/>
              </a:rPr>
              <a:t> </a:t>
            </a:r>
            <a:r>
              <a:rPr lang="nl-NL" sz="1200" b="0" i="0" u="none" strike="noStrike" kern="1200" dirty="0" smtClean="0">
                <a:solidFill>
                  <a:schemeClr val="tx1"/>
                </a:solidFill>
                <a:effectLst/>
                <a:latin typeface="+mn-lt"/>
                <a:ea typeface="+mn-ea"/>
                <a:cs typeface="+mn-cs"/>
              </a:rPr>
              <a:t> </a:t>
            </a:r>
            <a:r>
              <a:rPr lang="nl-NL" sz="1200" b="0" i="0" u="none" strike="noStrike" kern="1200" baseline="0" dirty="0" smtClean="0">
                <a:solidFill>
                  <a:schemeClr val="tx1"/>
                </a:solidFill>
                <a:effectLst/>
                <a:latin typeface="+mn-lt"/>
                <a:ea typeface="+mn-ea"/>
                <a:cs typeface="+mn-cs"/>
              </a:rPr>
              <a:t>(00:00-01:16), eventueel tot 2:10 door laten spelen</a:t>
            </a:r>
          </a:p>
          <a:p>
            <a:endParaRPr lang="nl-NL" sz="1200" b="0" i="0" u="none" strike="noStrike" kern="1200" baseline="0" dirty="0" smtClean="0">
              <a:solidFill>
                <a:schemeClr val="tx1"/>
              </a:solidFill>
              <a:effectLst/>
              <a:latin typeface="+mn-lt"/>
              <a:ea typeface="+mn-ea"/>
              <a:cs typeface="+mn-cs"/>
            </a:endParaRPr>
          </a:p>
          <a:p>
            <a:r>
              <a:rPr lang="nl-NL" sz="1200" b="0" i="0" u="none" strike="noStrike" kern="1200" baseline="0" dirty="0" smtClean="0">
                <a:solidFill>
                  <a:schemeClr val="tx1"/>
                </a:solidFill>
                <a:effectLst/>
                <a:latin typeface="+mn-lt"/>
                <a:ea typeface="+mn-ea"/>
                <a:cs typeface="+mn-cs"/>
              </a:rPr>
              <a:t>Juiste antwoord: </a:t>
            </a:r>
            <a:r>
              <a:rPr lang="nl-NL" sz="1200" b="1" i="0" u="none" strike="noStrike" kern="1200" baseline="0" dirty="0" smtClean="0">
                <a:solidFill>
                  <a:schemeClr val="tx1"/>
                </a:solidFill>
                <a:effectLst/>
                <a:latin typeface="+mn-lt"/>
                <a:ea typeface="+mn-ea"/>
                <a:cs typeface="+mn-cs"/>
              </a:rPr>
              <a:t>Petje af! </a:t>
            </a:r>
            <a:endParaRPr lang="en-US" sz="1200" b="1"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
            </a:r>
            <a:br>
              <a:rPr lang="en-US" sz="1200" b="0" i="0" u="none" strike="noStrike"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337559D-00B7-47D9-9066-3E17195348DE}" type="slidenum">
              <a:rPr lang="en-US" smtClean="0"/>
              <a:t>10</a:t>
            </a:fld>
            <a:endParaRPr lang="en-US"/>
          </a:p>
        </p:txBody>
      </p:sp>
    </p:spTree>
    <p:extLst>
      <p:ext uri="{BB962C8B-B14F-4D97-AF65-F5344CB8AC3E}">
        <p14:creationId xmlns:p14="http://schemas.microsoft.com/office/powerpoint/2010/main" val="3310280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a:t>
            </a:r>
            <a:r>
              <a:rPr lang="en-US" baseline="0" dirty="0" smtClean="0"/>
              <a:t> </a:t>
            </a:r>
            <a:r>
              <a:rPr lang="en-US" baseline="0" dirty="0" err="1" smtClean="0"/>
              <a:t>deelnemer</a:t>
            </a:r>
            <a:r>
              <a:rPr lang="en-US" baseline="0" dirty="0" smtClean="0"/>
              <a:t> die het </a:t>
            </a:r>
            <a:r>
              <a:rPr lang="en-US" baseline="0" dirty="0" err="1" smtClean="0"/>
              <a:t>dichtst</a:t>
            </a:r>
            <a:r>
              <a:rPr lang="en-US" baseline="0" dirty="0" smtClean="0"/>
              <a:t> </a:t>
            </a:r>
            <a:r>
              <a:rPr lang="en-US" baseline="0" dirty="0" err="1" smtClean="0"/>
              <a:t>bij</a:t>
            </a:r>
            <a:r>
              <a:rPr lang="en-US" baseline="0" dirty="0" smtClean="0"/>
              <a:t> het </a:t>
            </a:r>
            <a:r>
              <a:rPr lang="en-US" baseline="0" dirty="0" err="1" smtClean="0"/>
              <a:t>juiste</a:t>
            </a:r>
            <a:r>
              <a:rPr lang="en-US" baseline="0" dirty="0" smtClean="0"/>
              <a:t> </a:t>
            </a:r>
            <a:r>
              <a:rPr lang="en-US" baseline="0" dirty="0" err="1" smtClean="0"/>
              <a:t>antwoord</a:t>
            </a:r>
            <a:r>
              <a:rPr lang="en-US" baseline="0" dirty="0" smtClean="0"/>
              <a:t> zit, </a:t>
            </a:r>
            <a:r>
              <a:rPr lang="en-US" baseline="0" dirty="0" err="1" smtClean="0"/>
              <a:t>wint</a:t>
            </a:r>
            <a:r>
              <a:rPr lang="en-US" baseline="0" dirty="0" smtClean="0"/>
              <a:t> de quiz.</a:t>
            </a:r>
          </a:p>
          <a:p>
            <a:pPr marL="0" marR="0" indent="0" algn="l" defTabSz="914400" rtl="0" eaLnBrk="1" fontAlgn="auto" latinLnBrk="0" hangingPunct="1">
              <a:lnSpc>
                <a:spcPct val="100000"/>
              </a:lnSpc>
              <a:spcBef>
                <a:spcPts val="0"/>
              </a:spcBef>
              <a:spcAft>
                <a:spcPts val="0"/>
              </a:spcAft>
              <a:buClrTx/>
              <a:buSzTx/>
              <a:buFontTx/>
              <a:buNone/>
              <a:tabLst/>
              <a:defRPr/>
            </a:pPr>
            <a:endParaRPr lang="nl-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Antwoord: maar liefst </a:t>
            </a:r>
            <a:r>
              <a:rPr lang="nl-NL" b="1" baseline="0" dirty="0" smtClean="0"/>
              <a:t>430!</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effectLst/>
              </a:rPr>
              <a:t/>
            </a:r>
            <a:br>
              <a:rPr lang="en-US" b="0" dirty="0" smtClean="0">
                <a:effectLst/>
              </a:rPr>
            </a:br>
            <a:endParaRPr lang="en-US" b="1" dirty="0" smtClean="0"/>
          </a:p>
        </p:txBody>
      </p:sp>
      <p:sp>
        <p:nvSpPr>
          <p:cNvPr id="4" name="Slide Number Placeholder 3"/>
          <p:cNvSpPr>
            <a:spLocks noGrp="1"/>
          </p:cNvSpPr>
          <p:nvPr>
            <p:ph type="sldNum" sz="quarter" idx="10"/>
          </p:nvPr>
        </p:nvSpPr>
        <p:spPr/>
        <p:txBody>
          <a:bodyPr/>
          <a:lstStyle/>
          <a:p>
            <a:fld id="{7337559D-00B7-47D9-9066-3E17195348DE}" type="slidenum">
              <a:rPr lang="en-US" smtClean="0"/>
              <a:t>11</a:t>
            </a:fld>
            <a:endParaRPr lang="en-US"/>
          </a:p>
        </p:txBody>
      </p:sp>
    </p:spTree>
    <p:extLst>
      <p:ext uri="{BB962C8B-B14F-4D97-AF65-F5344CB8AC3E}">
        <p14:creationId xmlns:p14="http://schemas.microsoft.com/office/powerpoint/2010/main" val="217473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dirty="0" smtClean="0">
                <a:latin typeface="Calibri" panose="020F0502020204030204" pitchFamily="34" charset="0"/>
              </a:rPr>
              <a:t>Duits is de meest gesproken moedertaal in Europa.</a:t>
            </a:r>
            <a:r>
              <a:rPr lang="nl-NL" sz="1200" baseline="0" dirty="0" smtClean="0">
                <a:latin typeface="Calibri" panose="020F0502020204030204" pitchFamily="34" charset="0"/>
              </a:rPr>
              <a:t> </a:t>
            </a:r>
            <a:r>
              <a:rPr lang="nl-NL" dirty="0" smtClean="0"/>
              <a:t>Is dit</a:t>
            </a:r>
            <a:r>
              <a:rPr lang="nl-NL" baseline="0" dirty="0" smtClean="0"/>
              <a:t> waar (petje op) of niet waar (petje af)? </a:t>
            </a:r>
            <a:endParaRPr lang="nl-NL" dirty="0" smtClean="0"/>
          </a:p>
          <a:p>
            <a:endParaRPr lang="nl-NL" dirty="0" smtClean="0"/>
          </a:p>
          <a:p>
            <a:r>
              <a:rPr lang="nl-NL" dirty="0" smtClean="0"/>
              <a:t>Juiste antwoord:</a:t>
            </a:r>
            <a:r>
              <a:rPr lang="nl-NL" baseline="0" dirty="0" smtClean="0"/>
              <a:t> </a:t>
            </a:r>
            <a:r>
              <a:rPr lang="nl-NL" b="1" baseline="0" dirty="0" smtClean="0"/>
              <a:t>petje op!</a:t>
            </a:r>
            <a:r>
              <a:rPr lang="nl-NL" baseline="0" dirty="0" smtClean="0"/>
              <a:t> Waar – Ongeveer 20% van alle EU-burgers heeft Duits als moedertaal. </a:t>
            </a:r>
          </a:p>
          <a:p>
            <a:endParaRPr lang="nl-NL" baseline="0" dirty="0" smtClean="0"/>
          </a:p>
          <a:p>
            <a:endParaRPr lang="nl-NL" baseline="0" dirty="0" smtClean="0"/>
          </a:p>
        </p:txBody>
      </p:sp>
      <p:sp>
        <p:nvSpPr>
          <p:cNvPr id="4" name="Slide Number Placeholder 3"/>
          <p:cNvSpPr>
            <a:spLocks noGrp="1"/>
          </p:cNvSpPr>
          <p:nvPr>
            <p:ph type="sldNum" sz="quarter" idx="10"/>
          </p:nvPr>
        </p:nvSpPr>
        <p:spPr/>
        <p:txBody>
          <a:bodyPr/>
          <a:lstStyle/>
          <a:p>
            <a:fld id="{7337559D-00B7-47D9-9066-3E17195348DE}" type="slidenum">
              <a:rPr lang="en-US" smtClean="0"/>
              <a:t>2</a:t>
            </a:fld>
            <a:endParaRPr lang="en-US"/>
          </a:p>
        </p:txBody>
      </p:sp>
    </p:spTree>
    <p:extLst>
      <p:ext uri="{BB962C8B-B14F-4D97-AF65-F5344CB8AC3E}">
        <p14:creationId xmlns:p14="http://schemas.microsoft.com/office/powerpoint/2010/main" val="3912715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Juiste antwoord:</a:t>
            </a:r>
            <a:r>
              <a:rPr lang="nl-NL" baseline="0" dirty="0" smtClean="0"/>
              <a:t> </a:t>
            </a:r>
            <a:r>
              <a:rPr lang="nl-NL" b="1" baseline="0" dirty="0" smtClean="0"/>
              <a:t>petje op!</a:t>
            </a:r>
            <a:r>
              <a:rPr lang="nl-NL" baseline="0" dirty="0" smtClean="0"/>
              <a:t> Kippenvel in het Duits is “</a:t>
            </a:r>
            <a:r>
              <a:rPr lang="nl-NL" baseline="0" dirty="0" err="1" smtClean="0"/>
              <a:t>Gänsehaut</a:t>
            </a:r>
            <a:r>
              <a:rPr lang="nl-NL" baseline="0" dirty="0" smtClean="0"/>
              <a:t>”, dus ‘ganzenvel’. “</a:t>
            </a:r>
            <a:r>
              <a:rPr lang="nl-NL" baseline="0" dirty="0" err="1" smtClean="0"/>
              <a:t>Pfirsichhaut</a:t>
            </a:r>
            <a:r>
              <a:rPr lang="nl-NL" baseline="0" dirty="0" smtClean="0"/>
              <a:t>” bestaat ook wel in het Duits, maar het betekent net als in het Nederlands ‘perzikhuidje’ (een gave gladde huid).</a:t>
            </a:r>
            <a:endParaRPr lang="en-US" b="1" dirty="0"/>
          </a:p>
        </p:txBody>
      </p:sp>
      <p:sp>
        <p:nvSpPr>
          <p:cNvPr id="4" name="Slide Number Placeholder 3"/>
          <p:cNvSpPr>
            <a:spLocks noGrp="1"/>
          </p:cNvSpPr>
          <p:nvPr>
            <p:ph type="sldNum" sz="quarter" idx="10"/>
          </p:nvPr>
        </p:nvSpPr>
        <p:spPr/>
        <p:txBody>
          <a:bodyPr/>
          <a:lstStyle/>
          <a:p>
            <a:fld id="{7337559D-00B7-47D9-9066-3E17195348D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50630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Juiste antwoord:</a:t>
            </a:r>
            <a:r>
              <a:rPr lang="nl-NL" baseline="0" dirty="0" smtClean="0"/>
              <a:t> </a:t>
            </a:r>
            <a:r>
              <a:rPr lang="nl-NL" b="1" baseline="0" dirty="0" smtClean="0"/>
              <a:t>petje af!</a:t>
            </a:r>
            <a:r>
              <a:rPr lang="nl-NL" baseline="0" dirty="0" smtClean="0"/>
              <a:t> </a:t>
            </a:r>
            <a:endParaRPr lang="en-US" dirty="0"/>
          </a:p>
        </p:txBody>
      </p:sp>
      <p:sp>
        <p:nvSpPr>
          <p:cNvPr id="4" name="Slide Number Placeholder 3"/>
          <p:cNvSpPr>
            <a:spLocks noGrp="1"/>
          </p:cNvSpPr>
          <p:nvPr>
            <p:ph type="sldNum" sz="quarter" idx="10"/>
          </p:nvPr>
        </p:nvSpPr>
        <p:spPr/>
        <p:txBody>
          <a:bodyPr/>
          <a:lstStyle/>
          <a:p>
            <a:fld id="{7337559D-00B7-47D9-9066-3E17195348DE}" type="slidenum">
              <a:rPr lang="en-US" smtClean="0"/>
              <a:t>4</a:t>
            </a:fld>
            <a:endParaRPr lang="en-US"/>
          </a:p>
        </p:txBody>
      </p:sp>
    </p:spTree>
    <p:extLst>
      <p:ext uri="{BB962C8B-B14F-4D97-AF65-F5344CB8AC3E}">
        <p14:creationId xmlns:p14="http://schemas.microsoft.com/office/powerpoint/2010/main" val="2617567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Juiste antwoord:</a:t>
            </a:r>
            <a:r>
              <a:rPr lang="nl-NL" baseline="0" dirty="0" smtClean="0"/>
              <a:t> </a:t>
            </a:r>
            <a:r>
              <a:rPr lang="nl-NL" b="1" baseline="0" dirty="0" smtClean="0"/>
              <a:t>petje op!</a:t>
            </a:r>
            <a:r>
              <a:rPr lang="nl-NL" baseline="0" dirty="0" smtClean="0"/>
              <a:t> Als een Duitser zegt dat hij </a:t>
            </a:r>
            <a:r>
              <a:rPr lang="nl-NL" baseline="0" dirty="0" err="1" smtClean="0"/>
              <a:t>Gassi</a:t>
            </a:r>
            <a:r>
              <a:rPr lang="nl-NL" baseline="0" dirty="0" smtClean="0"/>
              <a:t> </a:t>
            </a:r>
            <a:r>
              <a:rPr lang="nl-NL" baseline="0" dirty="0" err="1" smtClean="0"/>
              <a:t>geht</a:t>
            </a:r>
            <a:r>
              <a:rPr lang="nl-NL" baseline="0" dirty="0" smtClean="0"/>
              <a:t>, dan gaat hij zijn hond uitlaten!</a:t>
            </a:r>
          </a:p>
          <a:p>
            <a:endParaRPr lang="nl-NL" baseline="0" dirty="0" smtClean="0"/>
          </a:p>
        </p:txBody>
      </p:sp>
      <p:sp>
        <p:nvSpPr>
          <p:cNvPr id="4" name="Slide Number Placeholder 3"/>
          <p:cNvSpPr>
            <a:spLocks noGrp="1"/>
          </p:cNvSpPr>
          <p:nvPr>
            <p:ph type="sldNum" sz="quarter" idx="10"/>
          </p:nvPr>
        </p:nvSpPr>
        <p:spPr/>
        <p:txBody>
          <a:bodyPr/>
          <a:lstStyle/>
          <a:p>
            <a:fld id="{7337559D-00B7-47D9-9066-3E17195348DE}" type="slidenum">
              <a:rPr lang="en-US" smtClean="0"/>
              <a:t>5</a:t>
            </a:fld>
            <a:endParaRPr lang="en-US"/>
          </a:p>
        </p:txBody>
      </p:sp>
    </p:spTree>
    <p:extLst>
      <p:ext uri="{BB962C8B-B14F-4D97-AF65-F5344CB8AC3E}">
        <p14:creationId xmlns:p14="http://schemas.microsoft.com/office/powerpoint/2010/main" val="2276523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Juiste antwoord:</a:t>
            </a:r>
            <a:r>
              <a:rPr lang="nl-NL" baseline="0" dirty="0" smtClean="0"/>
              <a:t> </a:t>
            </a:r>
            <a:r>
              <a:rPr lang="nl-NL" b="1" baseline="0" dirty="0" smtClean="0"/>
              <a:t>petje af!</a:t>
            </a:r>
            <a:r>
              <a:rPr lang="nl-NL" baseline="0" dirty="0" smtClean="0"/>
              <a:t> Oostenrijkers begroeten doe je door </a:t>
            </a:r>
            <a:r>
              <a:rPr lang="nl-NL" baseline="0" dirty="0" err="1" smtClean="0"/>
              <a:t>Grüß</a:t>
            </a:r>
            <a:r>
              <a:rPr lang="nl-NL" baseline="0" dirty="0" smtClean="0"/>
              <a:t> </a:t>
            </a:r>
            <a:r>
              <a:rPr lang="nl-NL" baseline="0" dirty="0" err="1" smtClean="0"/>
              <a:t>Gott</a:t>
            </a:r>
            <a:r>
              <a:rPr lang="nl-NL" baseline="0" dirty="0" smtClean="0"/>
              <a:t> te zeggen. </a:t>
            </a:r>
            <a:r>
              <a:rPr lang="nl-NL" baseline="0" dirty="0" err="1" smtClean="0"/>
              <a:t>Grüezi</a:t>
            </a:r>
            <a:r>
              <a:rPr lang="nl-NL" baseline="0" dirty="0" smtClean="0"/>
              <a:t> hoort bij de Zwitsers! </a:t>
            </a:r>
          </a:p>
          <a:p>
            <a:endParaRPr lang="en-US" b="1" dirty="0"/>
          </a:p>
        </p:txBody>
      </p:sp>
      <p:sp>
        <p:nvSpPr>
          <p:cNvPr id="4" name="Slide Number Placeholder 3"/>
          <p:cNvSpPr>
            <a:spLocks noGrp="1"/>
          </p:cNvSpPr>
          <p:nvPr>
            <p:ph type="sldNum" sz="quarter" idx="10"/>
          </p:nvPr>
        </p:nvSpPr>
        <p:spPr/>
        <p:txBody>
          <a:bodyPr/>
          <a:lstStyle/>
          <a:p>
            <a:fld id="{7337559D-00B7-47D9-9066-3E17195348DE}" type="slidenum">
              <a:rPr lang="en-US" smtClean="0"/>
              <a:t>6</a:t>
            </a:fld>
            <a:endParaRPr lang="en-US"/>
          </a:p>
        </p:txBody>
      </p:sp>
    </p:spTree>
    <p:extLst>
      <p:ext uri="{BB962C8B-B14F-4D97-AF65-F5344CB8AC3E}">
        <p14:creationId xmlns:p14="http://schemas.microsoft.com/office/powerpoint/2010/main" val="150630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Juiste antwoord:</a:t>
            </a:r>
            <a:r>
              <a:rPr lang="nl-NL" baseline="0" dirty="0" smtClean="0"/>
              <a:t> </a:t>
            </a:r>
            <a:r>
              <a:rPr lang="nl-NL" b="1" baseline="0" dirty="0" smtClean="0"/>
              <a:t>petje op!</a:t>
            </a:r>
            <a:r>
              <a:rPr lang="nl-NL" baseline="0" dirty="0" smtClean="0"/>
              <a:t> </a:t>
            </a:r>
            <a:r>
              <a:rPr lang="nl-NL" baseline="0" dirty="0" err="1" smtClean="0"/>
              <a:t>Brombeeren</a:t>
            </a:r>
            <a:r>
              <a:rPr lang="nl-NL" baseline="0" dirty="0" smtClean="0"/>
              <a:t> zijn toch echt bramen! Zodra een Duitser het over wilde beren heeft, zijn dit </a:t>
            </a:r>
            <a:r>
              <a:rPr lang="nl-NL" baseline="0" dirty="0" err="1" smtClean="0"/>
              <a:t>Bären</a:t>
            </a:r>
            <a:r>
              <a:rPr lang="nl-NL" baseline="0" dirty="0" smtClean="0"/>
              <a:t>. </a:t>
            </a:r>
          </a:p>
          <a:p>
            <a:endParaRPr lang="en-US" dirty="0"/>
          </a:p>
        </p:txBody>
      </p:sp>
      <p:sp>
        <p:nvSpPr>
          <p:cNvPr id="4" name="Slide Number Placeholder 3"/>
          <p:cNvSpPr>
            <a:spLocks noGrp="1"/>
          </p:cNvSpPr>
          <p:nvPr>
            <p:ph type="sldNum" sz="quarter" idx="10"/>
          </p:nvPr>
        </p:nvSpPr>
        <p:spPr/>
        <p:txBody>
          <a:bodyPr/>
          <a:lstStyle/>
          <a:p>
            <a:fld id="{7337559D-00B7-47D9-9066-3E17195348DE}" type="slidenum">
              <a:rPr lang="en-US" smtClean="0"/>
              <a:t>7</a:t>
            </a:fld>
            <a:endParaRPr lang="en-US"/>
          </a:p>
        </p:txBody>
      </p:sp>
    </p:spTree>
    <p:extLst>
      <p:ext uri="{BB962C8B-B14F-4D97-AF65-F5344CB8AC3E}">
        <p14:creationId xmlns:p14="http://schemas.microsoft.com/office/powerpoint/2010/main" val="2352174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Juiste antwoord: Petje af! Het langste woord uit deze film bestaat uit 9 woorden: (1)</a:t>
            </a:r>
            <a:r>
              <a:rPr lang="nl-NL" dirty="0" err="1" smtClean="0"/>
              <a:t>Rhabarber</a:t>
            </a:r>
            <a:r>
              <a:rPr lang="nl-NL" dirty="0" smtClean="0"/>
              <a:t> (2)Barbara (3)Bar (4)Barbaren (5)Bart (6)Barbier (7)Bier (8)Bar (9) </a:t>
            </a:r>
            <a:r>
              <a:rPr lang="nl-NL" dirty="0" err="1" smtClean="0"/>
              <a:t>Bärbel</a:t>
            </a:r>
            <a:endParaRPr lang="nl-NL" dirty="0" smtClean="0"/>
          </a:p>
        </p:txBody>
      </p:sp>
      <p:sp>
        <p:nvSpPr>
          <p:cNvPr id="4" name="Slide Number Placeholder 3"/>
          <p:cNvSpPr>
            <a:spLocks noGrp="1"/>
          </p:cNvSpPr>
          <p:nvPr>
            <p:ph type="sldNum" sz="quarter" idx="10"/>
          </p:nvPr>
        </p:nvSpPr>
        <p:spPr/>
        <p:txBody>
          <a:bodyPr/>
          <a:lstStyle/>
          <a:p>
            <a:fld id="{7337559D-00B7-47D9-9066-3E17195348DE}" type="slidenum">
              <a:rPr lang="en-US" smtClean="0"/>
              <a:t>8</a:t>
            </a:fld>
            <a:endParaRPr lang="en-US"/>
          </a:p>
        </p:txBody>
      </p:sp>
    </p:spTree>
    <p:extLst>
      <p:ext uri="{BB962C8B-B14F-4D97-AF65-F5344CB8AC3E}">
        <p14:creationId xmlns:p14="http://schemas.microsoft.com/office/powerpoint/2010/main" val="1324330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dirty="0" smtClean="0">
                <a:solidFill>
                  <a:schemeClr val="tx1"/>
                </a:solidFill>
                <a:effectLst/>
                <a:latin typeface="+mn-lt"/>
                <a:ea typeface="+mn-ea"/>
                <a:cs typeface="+mn-cs"/>
              </a:rPr>
              <a:t>Juiste antwoord: </a:t>
            </a:r>
            <a:r>
              <a:rPr lang="nl-NL" sz="1200" b="1" i="0" u="none" strike="noStrike" kern="1200" baseline="0" dirty="0" smtClean="0">
                <a:solidFill>
                  <a:schemeClr val="tx1"/>
                </a:solidFill>
                <a:effectLst/>
                <a:latin typeface="+mn-lt"/>
                <a:ea typeface="+mn-ea"/>
                <a:cs typeface="+mn-cs"/>
              </a:rPr>
              <a:t>Petje op! </a:t>
            </a:r>
            <a:r>
              <a:rPr lang="nl-NL" sz="1200" b="0" i="0" u="none" strike="noStrike" kern="1200" baseline="0" dirty="0" smtClean="0">
                <a:solidFill>
                  <a:schemeClr val="tx1"/>
                </a:solidFill>
                <a:effectLst/>
                <a:latin typeface="+mn-lt"/>
                <a:ea typeface="+mn-ea"/>
                <a:cs typeface="+mn-cs"/>
              </a:rPr>
              <a:t>“Alter” is een term die vrienden voor elkaar gebruiken, wat vriend, gast etc. betekent. </a:t>
            </a:r>
            <a:endParaRPr lang="en-US" sz="1200" b="1"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37559D-00B7-47D9-9066-3E17195348DE}" type="slidenum">
              <a:rPr lang="en-US" smtClean="0"/>
              <a:t>9</a:t>
            </a:fld>
            <a:endParaRPr lang="en-US"/>
          </a:p>
        </p:txBody>
      </p:sp>
    </p:spTree>
    <p:extLst>
      <p:ext uri="{BB962C8B-B14F-4D97-AF65-F5344CB8AC3E}">
        <p14:creationId xmlns:p14="http://schemas.microsoft.com/office/powerpoint/2010/main" val="2257159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de-DE" altLang="en-US"/>
          </a:p>
        </p:txBody>
      </p:sp>
      <p:sp>
        <p:nvSpPr>
          <p:cNvPr id="6" name="Footer Placeholder 4"/>
          <p:cNvSpPr>
            <a:spLocks noGrp="1"/>
          </p:cNvSpPr>
          <p:nvPr>
            <p:ph type="ftr" sz="quarter" idx="11"/>
          </p:nvPr>
        </p:nvSpPr>
        <p:spPr/>
        <p:txBody>
          <a:bodyPr/>
          <a:lstStyle>
            <a:lvl1pPr>
              <a:defRPr/>
            </a:lvl1pPr>
          </a:lstStyle>
          <a:p>
            <a:pPr>
              <a:defRPr/>
            </a:pPr>
            <a:endParaRPr lang="de-DE" altLang="en-US"/>
          </a:p>
        </p:txBody>
      </p:sp>
      <p:sp>
        <p:nvSpPr>
          <p:cNvPr id="7" name="Slide Number Placeholder 5"/>
          <p:cNvSpPr>
            <a:spLocks noGrp="1"/>
          </p:cNvSpPr>
          <p:nvPr>
            <p:ph type="sldNum" sz="quarter" idx="12"/>
          </p:nvPr>
        </p:nvSpPr>
        <p:spPr/>
        <p:txBody>
          <a:bodyPr/>
          <a:lstStyle>
            <a:lvl1pPr>
              <a:defRPr/>
            </a:lvl1pPr>
          </a:lstStyle>
          <a:p>
            <a:pPr>
              <a:defRPr/>
            </a:pPr>
            <a:fld id="{29EC3167-9B98-4D25-A90A-AA12E60D9FC9}" type="slidenum">
              <a:rPr lang="nl-NL" altLang="en-US"/>
              <a:pPr>
                <a:defRPr/>
              </a:pPr>
              <a:t>‹#›</a:t>
            </a:fld>
            <a:endParaRPr lang="nl-NL" altLang="en-US"/>
          </a:p>
        </p:txBody>
      </p:sp>
    </p:spTree>
    <p:extLst>
      <p:ext uri="{BB962C8B-B14F-4D97-AF65-F5344CB8AC3E}">
        <p14:creationId xmlns:p14="http://schemas.microsoft.com/office/powerpoint/2010/main" val="2109776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de-DE" altLang="en-US"/>
          </a:p>
        </p:txBody>
      </p:sp>
      <p:sp>
        <p:nvSpPr>
          <p:cNvPr id="5" name="Footer Placeholder 4"/>
          <p:cNvSpPr>
            <a:spLocks noGrp="1"/>
          </p:cNvSpPr>
          <p:nvPr>
            <p:ph type="ftr" sz="quarter" idx="11"/>
          </p:nvPr>
        </p:nvSpPr>
        <p:spPr/>
        <p:txBody>
          <a:bodyPr/>
          <a:lstStyle>
            <a:lvl1pPr>
              <a:defRPr/>
            </a:lvl1pPr>
          </a:lstStyle>
          <a:p>
            <a:pPr>
              <a:defRPr/>
            </a:pPr>
            <a:endParaRPr lang="de-DE" altLang="en-US"/>
          </a:p>
        </p:txBody>
      </p:sp>
      <p:sp>
        <p:nvSpPr>
          <p:cNvPr id="6" name="Slide Number Placeholder 5"/>
          <p:cNvSpPr>
            <a:spLocks noGrp="1"/>
          </p:cNvSpPr>
          <p:nvPr>
            <p:ph type="sldNum" sz="quarter" idx="12"/>
          </p:nvPr>
        </p:nvSpPr>
        <p:spPr/>
        <p:txBody>
          <a:bodyPr/>
          <a:lstStyle>
            <a:lvl1pPr>
              <a:defRPr/>
            </a:lvl1pPr>
          </a:lstStyle>
          <a:p>
            <a:pPr>
              <a:defRPr/>
            </a:pPr>
            <a:fld id="{AB86228A-688F-49D4-BA33-10759C484E5F}" type="slidenum">
              <a:rPr lang="nl-NL" altLang="en-US"/>
              <a:pPr>
                <a:defRPr/>
              </a:pPr>
              <a:t>‹#›</a:t>
            </a:fld>
            <a:endParaRPr lang="nl-NL" altLang="en-US"/>
          </a:p>
        </p:txBody>
      </p:sp>
    </p:spTree>
    <p:extLst>
      <p:ext uri="{BB962C8B-B14F-4D97-AF65-F5344CB8AC3E}">
        <p14:creationId xmlns:p14="http://schemas.microsoft.com/office/powerpoint/2010/main" val="2679804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ltLang="en-US"/>
          </a:p>
        </p:txBody>
      </p:sp>
      <p:sp>
        <p:nvSpPr>
          <p:cNvPr id="5" name="Footer Placeholder 4"/>
          <p:cNvSpPr>
            <a:spLocks noGrp="1"/>
          </p:cNvSpPr>
          <p:nvPr>
            <p:ph type="ftr" sz="quarter" idx="11"/>
          </p:nvPr>
        </p:nvSpPr>
        <p:spPr/>
        <p:txBody>
          <a:bodyPr/>
          <a:lstStyle>
            <a:lvl1pPr>
              <a:defRPr/>
            </a:lvl1pPr>
          </a:lstStyle>
          <a:p>
            <a:pPr>
              <a:defRPr/>
            </a:pPr>
            <a:endParaRPr lang="de-DE" altLang="en-US"/>
          </a:p>
        </p:txBody>
      </p:sp>
      <p:sp>
        <p:nvSpPr>
          <p:cNvPr id="6" name="Slide Number Placeholder 5"/>
          <p:cNvSpPr>
            <a:spLocks noGrp="1"/>
          </p:cNvSpPr>
          <p:nvPr>
            <p:ph type="sldNum" sz="quarter" idx="12"/>
          </p:nvPr>
        </p:nvSpPr>
        <p:spPr/>
        <p:txBody>
          <a:bodyPr/>
          <a:lstStyle>
            <a:lvl1pPr>
              <a:defRPr/>
            </a:lvl1pPr>
          </a:lstStyle>
          <a:p>
            <a:pPr>
              <a:defRPr/>
            </a:pPr>
            <a:fld id="{6B535973-619D-4935-BA8F-FEE234440131}" type="slidenum">
              <a:rPr lang="nl-NL" altLang="en-US"/>
              <a:pPr>
                <a:defRPr/>
              </a:pPr>
              <a:t>‹#›</a:t>
            </a:fld>
            <a:endParaRPr lang="nl-NL" altLang="en-US"/>
          </a:p>
        </p:txBody>
      </p:sp>
    </p:spTree>
    <p:extLst>
      <p:ext uri="{BB962C8B-B14F-4D97-AF65-F5344CB8AC3E}">
        <p14:creationId xmlns:p14="http://schemas.microsoft.com/office/powerpoint/2010/main" val="92792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de-DE" altLang="en-US"/>
          </a:p>
        </p:txBody>
      </p:sp>
      <p:sp>
        <p:nvSpPr>
          <p:cNvPr id="5" name="Footer Placeholder 4"/>
          <p:cNvSpPr>
            <a:spLocks noGrp="1"/>
          </p:cNvSpPr>
          <p:nvPr>
            <p:ph type="ftr" sz="quarter" idx="11"/>
          </p:nvPr>
        </p:nvSpPr>
        <p:spPr/>
        <p:txBody>
          <a:bodyPr/>
          <a:lstStyle>
            <a:lvl1pPr>
              <a:defRPr/>
            </a:lvl1pPr>
          </a:lstStyle>
          <a:p>
            <a:pPr>
              <a:defRPr/>
            </a:pPr>
            <a:endParaRPr lang="de-DE" altLang="en-US"/>
          </a:p>
        </p:txBody>
      </p:sp>
      <p:sp>
        <p:nvSpPr>
          <p:cNvPr id="6" name="Slide Number Placeholder 5"/>
          <p:cNvSpPr>
            <a:spLocks noGrp="1"/>
          </p:cNvSpPr>
          <p:nvPr>
            <p:ph type="sldNum" sz="quarter" idx="12"/>
          </p:nvPr>
        </p:nvSpPr>
        <p:spPr/>
        <p:txBody>
          <a:bodyPr/>
          <a:lstStyle>
            <a:lvl1pPr>
              <a:defRPr/>
            </a:lvl1pPr>
          </a:lstStyle>
          <a:p>
            <a:pPr>
              <a:defRPr/>
            </a:pPr>
            <a:fld id="{A4F922B4-3E45-467E-9269-26C91534E259}" type="slidenum">
              <a:rPr lang="nl-NL" altLang="en-US"/>
              <a:pPr>
                <a:defRPr/>
              </a:pPr>
              <a:t>‹#›</a:t>
            </a:fld>
            <a:endParaRPr lang="nl-NL" altLang="en-US"/>
          </a:p>
        </p:txBody>
      </p:sp>
    </p:spTree>
    <p:extLst>
      <p:ext uri="{BB962C8B-B14F-4D97-AF65-F5344CB8AC3E}">
        <p14:creationId xmlns:p14="http://schemas.microsoft.com/office/powerpoint/2010/main" val="252903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de-DE" altLang="en-US"/>
          </a:p>
        </p:txBody>
      </p:sp>
      <p:sp>
        <p:nvSpPr>
          <p:cNvPr id="6" name="Footer Placeholder 4"/>
          <p:cNvSpPr>
            <a:spLocks noGrp="1"/>
          </p:cNvSpPr>
          <p:nvPr>
            <p:ph type="ftr" sz="quarter" idx="11"/>
          </p:nvPr>
        </p:nvSpPr>
        <p:spPr/>
        <p:txBody>
          <a:bodyPr/>
          <a:lstStyle>
            <a:lvl1pPr>
              <a:defRPr/>
            </a:lvl1pPr>
          </a:lstStyle>
          <a:p>
            <a:pPr>
              <a:defRPr/>
            </a:pPr>
            <a:endParaRPr lang="de-DE" altLang="en-US"/>
          </a:p>
        </p:txBody>
      </p:sp>
      <p:sp>
        <p:nvSpPr>
          <p:cNvPr id="7" name="Slide Number Placeholder 5"/>
          <p:cNvSpPr>
            <a:spLocks noGrp="1"/>
          </p:cNvSpPr>
          <p:nvPr>
            <p:ph type="sldNum" sz="quarter" idx="12"/>
          </p:nvPr>
        </p:nvSpPr>
        <p:spPr/>
        <p:txBody>
          <a:bodyPr/>
          <a:lstStyle>
            <a:lvl1pPr>
              <a:defRPr/>
            </a:lvl1pPr>
          </a:lstStyle>
          <a:p>
            <a:pPr>
              <a:defRPr/>
            </a:pPr>
            <a:fld id="{83E79E2B-3F8B-43E8-9044-404290A1CA26}" type="slidenum">
              <a:rPr lang="nl-NL" altLang="en-US"/>
              <a:pPr>
                <a:defRPr/>
              </a:pPr>
              <a:t>‹#›</a:t>
            </a:fld>
            <a:endParaRPr lang="nl-NL" altLang="en-US"/>
          </a:p>
        </p:txBody>
      </p:sp>
    </p:spTree>
    <p:extLst>
      <p:ext uri="{BB962C8B-B14F-4D97-AF65-F5344CB8AC3E}">
        <p14:creationId xmlns:p14="http://schemas.microsoft.com/office/powerpoint/2010/main" val="24184881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de-DE" altLang="en-US"/>
          </a:p>
        </p:txBody>
      </p:sp>
      <p:sp>
        <p:nvSpPr>
          <p:cNvPr id="6" name="Footer Placeholder 4"/>
          <p:cNvSpPr>
            <a:spLocks noGrp="1"/>
          </p:cNvSpPr>
          <p:nvPr>
            <p:ph type="ftr" sz="quarter" idx="11"/>
          </p:nvPr>
        </p:nvSpPr>
        <p:spPr/>
        <p:txBody>
          <a:bodyPr/>
          <a:lstStyle>
            <a:lvl1pPr>
              <a:defRPr/>
            </a:lvl1pPr>
          </a:lstStyle>
          <a:p>
            <a:pPr>
              <a:defRPr/>
            </a:pPr>
            <a:endParaRPr lang="de-DE" altLang="en-US"/>
          </a:p>
        </p:txBody>
      </p:sp>
      <p:sp>
        <p:nvSpPr>
          <p:cNvPr id="7" name="Slide Number Placeholder 5"/>
          <p:cNvSpPr>
            <a:spLocks noGrp="1"/>
          </p:cNvSpPr>
          <p:nvPr>
            <p:ph type="sldNum" sz="quarter" idx="12"/>
          </p:nvPr>
        </p:nvSpPr>
        <p:spPr/>
        <p:txBody>
          <a:bodyPr/>
          <a:lstStyle>
            <a:lvl1pPr>
              <a:defRPr/>
            </a:lvl1pPr>
          </a:lstStyle>
          <a:p>
            <a:pPr>
              <a:defRPr/>
            </a:pPr>
            <a:fld id="{4FB6B379-E66C-4E29-936C-6B5A5ABC0736}" type="slidenum">
              <a:rPr lang="nl-NL" altLang="en-US"/>
              <a:pPr>
                <a:defRPr/>
              </a:pPr>
              <a:t>‹#›</a:t>
            </a:fld>
            <a:endParaRPr lang="nl-NL" altLang="en-US"/>
          </a:p>
        </p:txBody>
      </p:sp>
    </p:spTree>
    <p:extLst>
      <p:ext uri="{BB962C8B-B14F-4D97-AF65-F5344CB8AC3E}">
        <p14:creationId xmlns:p14="http://schemas.microsoft.com/office/powerpoint/2010/main" val="46461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de-DE" altLang="en-US"/>
          </a:p>
        </p:txBody>
      </p:sp>
      <p:sp>
        <p:nvSpPr>
          <p:cNvPr id="9" name="Footer Placeholder 7"/>
          <p:cNvSpPr>
            <a:spLocks noGrp="1"/>
          </p:cNvSpPr>
          <p:nvPr>
            <p:ph type="ftr" sz="quarter" idx="11"/>
          </p:nvPr>
        </p:nvSpPr>
        <p:spPr/>
        <p:txBody>
          <a:bodyPr/>
          <a:lstStyle>
            <a:lvl1pPr>
              <a:defRPr/>
            </a:lvl1pPr>
          </a:lstStyle>
          <a:p>
            <a:pPr>
              <a:defRPr/>
            </a:pPr>
            <a:endParaRPr lang="de-DE" altLang="en-US"/>
          </a:p>
        </p:txBody>
      </p:sp>
      <p:sp>
        <p:nvSpPr>
          <p:cNvPr id="10" name="Slide Number Placeholder 8"/>
          <p:cNvSpPr>
            <a:spLocks noGrp="1"/>
          </p:cNvSpPr>
          <p:nvPr>
            <p:ph type="sldNum" sz="quarter" idx="12"/>
          </p:nvPr>
        </p:nvSpPr>
        <p:spPr/>
        <p:txBody>
          <a:bodyPr/>
          <a:lstStyle>
            <a:lvl1pPr>
              <a:defRPr/>
            </a:lvl1pPr>
          </a:lstStyle>
          <a:p>
            <a:pPr>
              <a:defRPr/>
            </a:pPr>
            <a:fld id="{54E6F524-7C7B-4DF9-86B0-53E3A1DAEE95}" type="slidenum">
              <a:rPr lang="nl-NL" altLang="en-US"/>
              <a:pPr>
                <a:defRPr/>
              </a:pPr>
              <a:t>‹#›</a:t>
            </a:fld>
            <a:endParaRPr lang="nl-NL" altLang="en-US"/>
          </a:p>
        </p:txBody>
      </p:sp>
    </p:spTree>
    <p:extLst>
      <p:ext uri="{BB962C8B-B14F-4D97-AF65-F5344CB8AC3E}">
        <p14:creationId xmlns:p14="http://schemas.microsoft.com/office/powerpoint/2010/main" val="116799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de-DE" altLang="en-US"/>
          </a:p>
        </p:txBody>
      </p:sp>
      <p:sp>
        <p:nvSpPr>
          <p:cNvPr id="4" name="Footer Placeholder 4"/>
          <p:cNvSpPr>
            <a:spLocks noGrp="1"/>
          </p:cNvSpPr>
          <p:nvPr>
            <p:ph type="ftr" sz="quarter" idx="11"/>
          </p:nvPr>
        </p:nvSpPr>
        <p:spPr/>
        <p:txBody>
          <a:bodyPr/>
          <a:lstStyle>
            <a:lvl1pPr>
              <a:defRPr/>
            </a:lvl1pPr>
          </a:lstStyle>
          <a:p>
            <a:pPr>
              <a:defRPr/>
            </a:pPr>
            <a:endParaRPr lang="de-DE" altLang="en-US"/>
          </a:p>
        </p:txBody>
      </p:sp>
      <p:sp>
        <p:nvSpPr>
          <p:cNvPr id="5" name="Slide Number Placeholder 5"/>
          <p:cNvSpPr>
            <a:spLocks noGrp="1"/>
          </p:cNvSpPr>
          <p:nvPr>
            <p:ph type="sldNum" sz="quarter" idx="12"/>
          </p:nvPr>
        </p:nvSpPr>
        <p:spPr/>
        <p:txBody>
          <a:bodyPr/>
          <a:lstStyle>
            <a:lvl1pPr>
              <a:defRPr/>
            </a:lvl1pPr>
          </a:lstStyle>
          <a:p>
            <a:pPr>
              <a:defRPr/>
            </a:pPr>
            <a:fld id="{84998D3A-8BA5-407B-8E92-5A15E4A75466}" type="slidenum">
              <a:rPr lang="nl-NL" altLang="en-US"/>
              <a:pPr>
                <a:defRPr/>
              </a:pPr>
              <a:t>‹#›</a:t>
            </a:fld>
            <a:endParaRPr lang="nl-NL" altLang="en-US"/>
          </a:p>
        </p:txBody>
      </p:sp>
    </p:spTree>
    <p:extLst>
      <p:ext uri="{BB962C8B-B14F-4D97-AF65-F5344CB8AC3E}">
        <p14:creationId xmlns:p14="http://schemas.microsoft.com/office/powerpoint/2010/main" val="149721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de-DE" altLang="en-US"/>
          </a:p>
        </p:txBody>
      </p:sp>
      <p:sp>
        <p:nvSpPr>
          <p:cNvPr id="3" name="Footer Placeholder 4"/>
          <p:cNvSpPr>
            <a:spLocks noGrp="1"/>
          </p:cNvSpPr>
          <p:nvPr>
            <p:ph type="ftr" sz="quarter" idx="11"/>
          </p:nvPr>
        </p:nvSpPr>
        <p:spPr/>
        <p:txBody>
          <a:bodyPr/>
          <a:lstStyle>
            <a:lvl1pPr>
              <a:defRPr/>
            </a:lvl1pPr>
          </a:lstStyle>
          <a:p>
            <a:pPr>
              <a:defRPr/>
            </a:pPr>
            <a:endParaRPr lang="de-DE" altLang="en-US"/>
          </a:p>
        </p:txBody>
      </p:sp>
      <p:sp>
        <p:nvSpPr>
          <p:cNvPr id="4" name="Slide Number Placeholder 5"/>
          <p:cNvSpPr>
            <a:spLocks noGrp="1"/>
          </p:cNvSpPr>
          <p:nvPr>
            <p:ph type="sldNum" sz="quarter" idx="12"/>
          </p:nvPr>
        </p:nvSpPr>
        <p:spPr/>
        <p:txBody>
          <a:bodyPr/>
          <a:lstStyle>
            <a:lvl1pPr>
              <a:defRPr/>
            </a:lvl1pPr>
          </a:lstStyle>
          <a:p>
            <a:pPr>
              <a:defRPr/>
            </a:pPr>
            <a:fld id="{F25252B2-4388-43C6-8B64-9118BFD11C7F}" type="slidenum">
              <a:rPr lang="nl-NL" altLang="en-US"/>
              <a:pPr>
                <a:defRPr/>
              </a:pPr>
              <a:t>‹#›</a:t>
            </a:fld>
            <a:endParaRPr lang="nl-NL" altLang="en-US"/>
          </a:p>
        </p:txBody>
      </p:sp>
    </p:spTree>
    <p:extLst>
      <p:ext uri="{BB962C8B-B14F-4D97-AF65-F5344CB8AC3E}">
        <p14:creationId xmlns:p14="http://schemas.microsoft.com/office/powerpoint/2010/main" val="192044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de-DE" altLang="en-US"/>
          </a:p>
        </p:txBody>
      </p:sp>
      <p:sp>
        <p:nvSpPr>
          <p:cNvPr id="7" name="Footer Placeholder 5"/>
          <p:cNvSpPr>
            <a:spLocks noGrp="1"/>
          </p:cNvSpPr>
          <p:nvPr>
            <p:ph type="ftr" sz="quarter" idx="11"/>
          </p:nvPr>
        </p:nvSpPr>
        <p:spPr/>
        <p:txBody>
          <a:bodyPr/>
          <a:lstStyle>
            <a:lvl1pPr>
              <a:defRPr/>
            </a:lvl1pPr>
          </a:lstStyle>
          <a:p>
            <a:pPr>
              <a:defRPr/>
            </a:pPr>
            <a:endParaRPr lang="de-DE" altLang="en-US"/>
          </a:p>
        </p:txBody>
      </p:sp>
      <p:sp>
        <p:nvSpPr>
          <p:cNvPr id="8" name="Slide Number Placeholder 6"/>
          <p:cNvSpPr>
            <a:spLocks noGrp="1"/>
          </p:cNvSpPr>
          <p:nvPr>
            <p:ph type="sldNum" sz="quarter" idx="12"/>
          </p:nvPr>
        </p:nvSpPr>
        <p:spPr/>
        <p:txBody>
          <a:bodyPr/>
          <a:lstStyle>
            <a:lvl1pPr>
              <a:defRPr/>
            </a:lvl1pPr>
          </a:lstStyle>
          <a:p>
            <a:pPr>
              <a:defRPr/>
            </a:pPr>
            <a:fld id="{9F537A59-D42A-4FAA-AD0F-04CFA54B8636}" type="slidenum">
              <a:rPr lang="nl-NL" altLang="en-US"/>
              <a:pPr>
                <a:defRPr/>
              </a:pPr>
              <a:t>‹#›</a:t>
            </a:fld>
            <a:endParaRPr lang="nl-NL" altLang="en-US"/>
          </a:p>
        </p:txBody>
      </p:sp>
    </p:spTree>
    <p:extLst>
      <p:ext uri="{BB962C8B-B14F-4D97-AF65-F5344CB8AC3E}">
        <p14:creationId xmlns:p14="http://schemas.microsoft.com/office/powerpoint/2010/main" val="16994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de-DE" altLang="en-US"/>
          </a:p>
        </p:txBody>
      </p:sp>
      <p:sp>
        <p:nvSpPr>
          <p:cNvPr id="6" name="Footer Placeholder 4"/>
          <p:cNvSpPr>
            <a:spLocks noGrp="1"/>
          </p:cNvSpPr>
          <p:nvPr>
            <p:ph type="ftr" sz="quarter" idx="11"/>
          </p:nvPr>
        </p:nvSpPr>
        <p:spPr/>
        <p:txBody>
          <a:bodyPr/>
          <a:lstStyle>
            <a:lvl1pPr>
              <a:defRPr/>
            </a:lvl1pPr>
          </a:lstStyle>
          <a:p>
            <a:pPr>
              <a:defRPr/>
            </a:pPr>
            <a:endParaRPr lang="de-DE" altLang="en-US"/>
          </a:p>
        </p:txBody>
      </p:sp>
      <p:sp>
        <p:nvSpPr>
          <p:cNvPr id="7" name="Slide Number Placeholder 5"/>
          <p:cNvSpPr>
            <a:spLocks noGrp="1"/>
          </p:cNvSpPr>
          <p:nvPr>
            <p:ph type="sldNum" sz="quarter" idx="12"/>
          </p:nvPr>
        </p:nvSpPr>
        <p:spPr/>
        <p:txBody>
          <a:bodyPr/>
          <a:lstStyle>
            <a:lvl1pPr>
              <a:defRPr/>
            </a:lvl1pPr>
          </a:lstStyle>
          <a:p>
            <a:pPr>
              <a:defRPr/>
            </a:pPr>
            <a:fld id="{37A7B310-B9D8-4CB6-A462-E7B7266A80B9}" type="slidenum">
              <a:rPr lang="nl-NL" altLang="en-US"/>
              <a:pPr>
                <a:defRPr/>
              </a:pPr>
              <a:t>‹#›</a:t>
            </a:fld>
            <a:endParaRPr lang="nl-NL" altLang="en-US"/>
          </a:p>
        </p:txBody>
      </p:sp>
    </p:spTree>
    <p:extLst>
      <p:ext uri="{BB962C8B-B14F-4D97-AF65-F5344CB8AC3E}">
        <p14:creationId xmlns:p14="http://schemas.microsoft.com/office/powerpoint/2010/main" val="41479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0"/>
              </a:spcBef>
              <a:spcAft>
                <a:spcPct val="0"/>
              </a:spcAft>
              <a:defRPr/>
            </a:pPr>
            <a:endParaRPr lang="en-US" altLang="en-US" smtClean="0">
              <a:solidFill>
                <a:srgbClr val="FFFFFF"/>
              </a:solidFill>
              <a:latin typeface="Arial" charset="0"/>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0"/>
              </a:spcBef>
              <a:spcAft>
                <a:spcPct val="0"/>
              </a:spcAft>
              <a:defRPr/>
            </a:pPr>
            <a:endParaRPr lang="en-US" altLang="en-US" smtClean="0">
              <a:solidFill>
                <a:srgbClr val="FFFFFF"/>
              </a:solidFill>
              <a:latin typeface="Arial" charset="0"/>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cs typeface="Arial" charset="0"/>
              </a:defRPr>
            </a:lvl1pPr>
          </a:lstStyle>
          <a:p>
            <a:pPr fontAlgn="base">
              <a:spcBef>
                <a:spcPct val="0"/>
              </a:spcBef>
              <a:spcAft>
                <a:spcPct val="0"/>
              </a:spcAft>
              <a:defRPr/>
            </a:pPr>
            <a:endParaRPr lang="de-DE" altLang="en-US">
              <a:latin typeface="Tahoma" pitchFamily="34" charset="0"/>
            </a:endParaRPr>
          </a:p>
        </p:txBody>
      </p:sp>
      <p:sp>
        <p:nvSpPr>
          <p:cNvPr id="5" name="Footer Placeholder 4"/>
          <p:cNvSpPr>
            <a:spLocks noGrp="1"/>
          </p:cNvSpPr>
          <p:nvPr>
            <p:ph type="ftr" sz="quarter" idx="3"/>
          </p:nvPr>
        </p:nvSpPr>
        <p:spPr>
          <a:xfrm>
            <a:off x="3429000" y="19050"/>
            <a:ext cx="4114800" cy="3286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FFFFFF"/>
                </a:solidFill>
                <a:cs typeface="Arial" charset="0"/>
              </a:defRPr>
            </a:lvl1pPr>
          </a:lstStyle>
          <a:p>
            <a:pPr fontAlgn="base">
              <a:spcBef>
                <a:spcPct val="0"/>
              </a:spcBef>
              <a:spcAft>
                <a:spcPct val="0"/>
              </a:spcAft>
              <a:defRPr/>
            </a:pPr>
            <a:endParaRPr lang="de-DE" altLang="en-US">
              <a:latin typeface="Tahoma" pitchFamily="34" charset="0"/>
            </a:endParaRP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pPr fontAlgn="base">
              <a:spcBef>
                <a:spcPct val="0"/>
              </a:spcBef>
              <a:spcAft>
                <a:spcPct val="0"/>
              </a:spcAft>
              <a:defRPr/>
            </a:pPr>
            <a:fld id="{38BBCFEC-4F40-4564-BD77-06DD0F25A5C9}" type="slidenum">
              <a:rPr lang="nl-NL" altLang="en-US">
                <a:latin typeface="Tahoma" pitchFamily="34" charset="0"/>
                <a:cs typeface="Arial" charset="0"/>
              </a:rPr>
              <a:pPr fontAlgn="base">
                <a:spcBef>
                  <a:spcPct val="0"/>
                </a:spcBef>
                <a:spcAft>
                  <a:spcPct val="0"/>
                </a:spcAft>
                <a:defRPr/>
              </a:pPr>
              <a:t>‹#›</a:t>
            </a:fld>
            <a:endParaRPr lang="nl-NL" altLang="en-US">
              <a:latin typeface="Tahoma" pitchFamily="34" charset="0"/>
              <a:cs typeface="Arial" charset="0"/>
            </a:endParaRPr>
          </a:p>
        </p:txBody>
      </p:sp>
    </p:spTree>
    <p:extLst>
      <p:ext uri="{BB962C8B-B14F-4D97-AF65-F5344CB8AC3E}">
        <p14:creationId xmlns:p14="http://schemas.microsoft.com/office/powerpoint/2010/main" val="2864132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MP8DRaj730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gG62zay3kc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b="1" dirty="0" err="1" smtClean="0">
                <a:solidFill>
                  <a:schemeClr val="accent1"/>
                </a:solidFill>
                <a:latin typeface="Calibri" panose="020F0502020204030204" pitchFamily="34" charset="0"/>
              </a:rPr>
              <a:t>Deutsches</a:t>
            </a:r>
            <a:r>
              <a:rPr lang="nl-NL" b="1" dirty="0" smtClean="0">
                <a:solidFill>
                  <a:schemeClr val="accent1"/>
                </a:solidFill>
                <a:latin typeface="Calibri" panose="020F0502020204030204" pitchFamily="34" charset="0"/>
              </a:rPr>
              <a:t> </a:t>
            </a:r>
            <a:r>
              <a:rPr lang="nl-NL" b="1" dirty="0" err="1" smtClean="0">
                <a:solidFill>
                  <a:schemeClr val="accent1"/>
                </a:solidFill>
                <a:latin typeface="Calibri" panose="020F0502020204030204" pitchFamily="34" charset="0"/>
              </a:rPr>
              <a:t>Sprachquiz</a:t>
            </a:r>
            <a:endParaRPr lang="en-US" b="1" dirty="0">
              <a:solidFill>
                <a:schemeClr val="accent1"/>
              </a:solidFill>
              <a:latin typeface="Calibri" panose="020F0502020204030204" pitchFamily="34" charset="0"/>
            </a:endParaRPr>
          </a:p>
        </p:txBody>
      </p:sp>
      <p:pic>
        <p:nvPicPr>
          <p:cNvPr id="4" name="Picture 4" descr="P:\Algemeen\Activiteiten 2012\Actiegroep Duits\mach mit logo_ RGB_D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373216"/>
            <a:ext cx="984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67544" y="5896368"/>
            <a:ext cx="5760640" cy="646331"/>
          </a:xfrm>
          <a:prstGeom prst="rect">
            <a:avLst/>
          </a:prstGeom>
        </p:spPr>
        <p:txBody>
          <a:bodyPr wrap="square">
            <a:spAutoFit/>
          </a:bodyPr>
          <a:lstStyle/>
          <a:p>
            <a:r>
              <a:rPr lang="de-DE" dirty="0" smtClean="0">
                <a:solidFill>
                  <a:srgbClr val="FF6600"/>
                </a:solidFill>
                <a:latin typeface="Calibri" panose="020F0502020204030204" pitchFamily="34" charset="0"/>
              </a:rPr>
              <a:t>Ein Angebot der </a:t>
            </a:r>
            <a:r>
              <a:rPr lang="de-DE" dirty="0" err="1" smtClean="0">
                <a:solidFill>
                  <a:srgbClr val="FF6600"/>
                </a:solidFill>
                <a:latin typeface="Calibri" panose="020F0502020204030204" pitchFamily="34" charset="0"/>
              </a:rPr>
              <a:t>Actiegroep</a:t>
            </a:r>
            <a:r>
              <a:rPr lang="de-DE" dirty="0" smtClean="0">
                <a:solidFill>
                  <a:srgbClr val="FF6600"/>
                </a:solidFill>
                <a:latin typeface="Calibri" panose="020F0502020204030204" pitchFamily="34" charset="0"/>
              </a:rPr>
              <a:t> </a:t>
            </a:r>
            <a:r>
              <a:rPr lang="de-DE" dirty="0" err="1" smtClean="0">
                <a:solidFill>
                  <a:srgbClr val="FF6600"/>
                </a:solidFill>
                <a:latin typeface="Calibri" panose="020F0502020204030204" pitchFamily="34" charset="0"/>
              </a:rPr>
              <a:t>Duits</a:t>
            </a:r>
            <a:r>
              <a:rPr lang="de-DE" smtClean="0">
                <a:solidFill>
                  <a:srgbClr val="FF6600"/>
                </a:solidFill>
                <a:latin typeface="Calibri" panose="020F0502020204030204" pitchFamily="34" charset="0"/>
              </a:rPr>
              <a:t> </a:t>
            </a:r>
            <a:endParaRPr lang="de-DE" smtClean="0">
              <a:solidFill>
                <a:srgbClr val="FF6600"/>
              </a:solidFill>
              <a:latin typeface="Calibri" panose="020F0502020204030204" pitchFamily="34" charset="0"/>
            </a:endParaRPr>
          </a:p>
          <a:p>
            <a:r>
              <a:rPr lang="de-DE" smtClean="0">
                <a:solidFill>
                  <a:srgbClr val="FF6600"/>
                </a:solidFill>
                <a:latin typeface="Calibri" panose="020F0502020204030204" pitchFamily="34" charset="0"/>
              </a:rPr>
              <a:t>zum </a:t>
            </a:r>
            <a:r>
              <a:rPr lang="de-DE" dirty="0" smtClean="0">
                <a:solidFill>
                  <a:srgbClr val="FF6600"/>
                </a:solidFill>
                <a:latin typeface="Calibri" panose="020F0502020204030204" pitchFamily="34" charset="0"/>
              </a:rPr>
              <a:t>„Europäischen Tag der Sprachen 2016“</a:t>
            </a:r>
            <a:endParaRPr lang="de-DE" dirty="0">
              <a:solidFill>
                <a:srgbClr val="FF6600"/>
              </a:solidFill>
              <a:latin typeface="Calibri" panose="020F050202020403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663" y="1357313"/>
            <a:ext cx="5400675"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703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solidFill>
                  <a:schemeClr val="accent1"/>
                </a:solidFill>
                <a:latin typeface="Calibri" panose="020F0502020204030204" pitchFamily="34" charset="0"/>
              </a:rPr>
              <a:t>Frage</a:t>
            </a:r>
            <a:r>
              <a:rPr lang="nl-NL" dirty="0" smtClean="0">
                <a:solidFill>
                  <a:schemeClr val="accent1"/>
                </a:solidFill>
                <a:latin typeface="Calibri" panose="020F0502020204030204" pitchFamily="34" charset="0"/>
              </a:rPr>
              <a:t> 9</a:t>
            </a:r>
            <a:endParaRPr lang="en-US" dirty="0">
              <a:solidFill>
                <a:schemeClr val="accent1"/>
              </a:solidFill>
              <a:latin typeface="Calibri" panose="020F0502020204030204" pitchFamily="34" charset="0"/>
            </a:endParaRPr>
          </a:p>
        </p:txBody>
      </p:sp>
      <p:sp>
        <p:nvSpPr>
          <p:cNvPr id="3" name="Content Placeholder 2"/>
          <p:cNvSpPr>
            <a:spLocks noGrp="1"/>
          </p:cNvSpPr>
          <p:nvPr>
            <p:ph idx="1"/>
          </p:nvPr>
        </p:nvSpPr>
        <p:spPr>
          <a:xfrm>
            <a:off x="457200" y="1600200"/>
            <a:ext cx="8229600" cy="1036712"/>
          </a:xfrm>
        </p:spPr>
        <p:txBody>
          <a:bodyPr numCol="1"/>
          <a:lstStyle/>
          <a:p>
            <a:r>
              <a:rPr lang="nl-NL" sz="2800" dirty="0" err="1" smtClean="0">
                <a:latin typeface="Calibri" panose="020F0502020204030204" pitchFamily="34" charset="0"/>
              </a:rPr>
              <a:t>Seht</a:t>
            </a:r>
            <a:r>
              <a:rPr lang="nl-NL" sz="2800" dirty="0" smtClean="0">
                <a:latin typeface="Calibri" panose="020F0502020204030204" pitchFamily="34" charset="0"/>
              </a:rPr>
              <a:t> </a:t>
            </a:r>
            <a:r>
              <a:rPr lang="nl-NL" sz="2800" dirty="0" err="1" smtClean="0">
                <a:latin typeface="Calibri" panose="020F0502020204030204" pitchFamily="34" charset="0"/>
              </a:rPr>
              <a:t>euch</a:t>
            </a:r>
            <a:r>
              <a:rPr lang="nl-NL" sz="2800" dirty="0" smtClean="0">
                <a:latin typeface="Calibri" panose="020F0502020204030204" pitchFamily="34" charset="0"/>
              </a:rPr>
              <a:t> die </a:t>
            </a:r>
            <a:r>
              <a:rPr lang="nl-NL" sz="2800" dirty="0" err="1" smtClean="0">
                <a:latin typeface="Calibri" panose="020F0502020204030204" pitchFamily="34" charset="0"/>
              </a:rPr>
              <a:t>ersten</a:t>
            </a:r>
            <a:r>
              <a:rPr lang="nl-NL" sz="2800" dirty="0" smtClean="0">
                <a:latin typeface="Calibri" panose="020F0502020204030204" pitchFamily="34" charset="0"/>
              </a:rPr>
              <a:t> 1:15  Minuten des </a:t>
            </a:r>
            <a:r>
              <a:rPr lang="nl-NL" sz="2800" dirty="0" err="1" smtClean="0">
                <a:latin typeface="Calibri" panose="020F0502020204030204" pitchFamily="34" charset="0"/>
              </a:rPr>
              <a:t>Liedes</a:t>
            </a:r>
            <a:r>
              <a:rPr lang="nl-NL" sz="2800" dirty="0" smtClean="0">
                <a:latin typeface="Calibri" panose="020F0502020204030204" pitchFamily="34" charset="0"/>
              </a:rPr>
              <a:t> </a:t>
            </a:r>
            <a:r>
              <a:rPr lang="nl-NL" sz="2800" i="1" dirty="0" smtClean="0">
                <a:latin typeface="Calibri" panose="020F0502020204030204" pitchFamily="34" charset="0"/>
                <a:hlinkClick r:id="rId3"/>
              </a:rPr>
              <a:t>80 Millionen</a:t>
            </a:r>
            <a:r>
              <a:rPr lang="nl-NL" sz="2800" i="1" dirty="0" smtClean="0">
                <a:latin typeface="Calibri" panose="020F0502020204030204" pitchFamily="34" charset="0"/>
              </a:rPr>
              <a:t> </a:t>
            </a:r>
            <a:r>
              <a:rPr lang="nl-NL" sz="2800" dirty="0" smtClean="0">
                <a:latin typeface="Calibri" panose="020F0502020204030204" pitchFamily="34" charset="0"/>
              </a:rPr>
              <a:t>von Max </a:t>
            </a:r>
            <a:r>
              <a:rPr lang="nl-NL" sz="2800" dirty="0" err="1" smtClean="0">
                <a:latin typeface="Calibri" panose="020F0502020204030204" pitchFamily="34" charset="0"/>
              </a:rPr>
              <a:t>Giesinger</a:t>
            </a:r>
            <a:r>
              <a:rPr lang="nl-NL" sz="2800" dirty="0" smtClean="0">
                <a:latin typeface="Calibri" panose="020F0502020204030204" pitchFamily="34" charset="0"/>
              </a:rPr>
              <a:t> </a:t>
            </a:r>
            <a:r>
              <a:rPr lang="nl-NL" sz="2800" dirty="0" err="1" smtClean="0">
                <a:latin typeface="Calibri" panose="020F0502020204030204" pitchFamily="34" charset="0"/>
              </a:rPr>
              <a:t>an</a:t>
            </a:r>
            <a:r>
              <a:rPr lang="nl-NL" sz="2800" dirty="0" smtClean="0">
                <a:latin typeface="Calibri" panose="020F0502020204030204" pitchFamily="34" charset="0"/>
              </a:rPr>
              <a:t>. </a:t>
            </a:r>
            <a:r>
              <a:rPr lang="nl-NL" sz="2800" dirty="0" err="1" smtClean="0">
                <a:latin typeface="Calibri" panose="020F0502020204030204" pitchFamily="34" charset="0"/>
              </a:rPr>
              <a:t>Worum</a:t>
            </a:r>
            <a:r>
              <a:rPr lang="nl-NL" sz="2800" dirty="0" smtClean="0">
                <a:latin typeface="Calibri" panose="020F0502020204030204" pitchFamily="34" charset="0"/>
              </a:rPr>
              <a:t> </a:t>
            </a:r>
            <a:r>
              <a:rPr lang="nl-NL" sz="2800" dirty="0" err="1" smtClean="0">
                <a:latin typeface="Calibri" panose="020F0502020204030204" pitchFamily="34" charset="0"/>
              </a:rPr>
              <a:t>geht</a:t>
            </a:r>
            <a:r>
              <a:rPr lang="nl-NL" sz="2800" dirty="0" smtClean="0">
                <a:latin typeface="Calibri" panose="020F0502020204030204" pitchFamily="34" charset="0"/>
              </a:rPr>
              <a:t> es hier?</a:t>
            </a:r>
          </a:p>
          <a:p>
            <a:endParaRPr lang="nl-NL" dirty="0" smtClean="0">
              <a:latin typeface="Calibri" panose="020F0502020204030204" pitchFamily="34" charset="0"/>
            </a:endParaRPr>
          </a:p>
          <a:p>
            <a:pPr lvl="1"/>
            <a:endParaRPr lang="en-US" dirty="0">
              <a:latin typeface="Calibri" panose="020F0502020204030204" pitchFamily="34" charset="0"/>
            </a:endParaRPr>
          </a:p>
        </p:txBody>
      </p:sp>
      <p:pic>
        <p:nvPicPr>
          <p:cNvPr id="5" name="Picture 4" descr="P:\Algemeen\Activiteiten 2012\Actiegroep Duits\mach mit logo_ RGB_D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692696"/>
            <a:ext cx="984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4868" y="2564904"/>
            <a:ext cx="4680520" cy="3508653"/>
          </a:xfrm>
          <a:prstGeom prst="rect">
            <a:avLst/>
          </a:prstGeom>
          <a:noFill/>
        </p:spPr>
        <p:txBody>
          <a:bodyPr wrap="square" rtlCol="0">
            <a:spAutoFit/>
          </a:bodyPr>
          <a:lstStyle/>
          <a:p>
            <a:pPr marL="617537" lvl="1" indent="-342900" eaLnBrk="0" fontAlgn="base" hangingPunct="0">
              <a:spcBef>
                <a:spcPct val="20000"/>
              </a:spcBef>
              <a:spcAft>
                <a:spcPct val="0"/>
              </a:spcAft>
              <a:buClr>
                <a:srgbClr val="F07F09"/>
              </a:buClr>
              <a:buSzPct val="85000"/>
              <a:buFont typeface="Arial" panose="020B0604020202020204" pitchFamily="34" charset="0"/>
              <a:buChar char="•"/>
            </a:pPr>
            <a:r>
              <a:rPr lang="nl-NL" sz="2000" dirty="0" err="1" smtClean="0">
                <a:solidFill>
                  <a:prstClr val="black"/>
                </a:solidFill>
                <a:latin typeface="Calibri" panose="020F0502020204030204" pitchFamily="34" charset="0"/>
              </a:rPr>
              <a:t>Käppi</a:t>
            </a:r>
            <a:r>
              <a:rPr lang="nl-NL" sz="2000" dirty="0" smtClean="0">
                <a:solidFill>
                  <a:prstClr val="black"/>
                </a:solidFill>
                <a:latin typeface="Calibri" panose="020F0502020204030204" pitchFamily="34" charset="0"/>
              </a:rPr>
              <a:t> </a:t>
            </a:r>
            <a:r>
              <a:rPr lang="nl-NL" sz="2000" dirty="0" err="1" smtClean="0">
                <a:solidFill>
                  <a:prstClr val="black"/>
                </a:solidFill>
                <a:latin typeface="Calibri" panose="020F0502020204030204" pitchFamily="34" charset="0"/>
              </a:rPr>
              <a:t>auf</a:t>
            </a:r>
            <a:r>
              <a:rPr lang="nl-NL" sz="2000" dirty="0" smtClean="0">
                <a:solidFill>
                  <a:prstClr val="black"/>
                </a:solidFill>
                <a:latin typeface="Calibri" panose="020F0502020204030204" pitchFamily="34" charset="0"/>
              </a:rPr>
              <a:t>: Die </a:t>
            </a:r>
            <a:r>
              <a:rPr lang="nl-NL" sz="2000" dirty="0" err="1" smtClean="0">
                <a:solidFill>
                  <a:prstClr val="black"/>
                </a:solidFill>
                <a:latin typeface="Calibri" panose="020F0502020204030204" pitchFamily="34" charset="0"/>
              </a:rPr>
              <a:t>Einwohneranzahl</a:t>
            </a:r>
            <a:r>
              <a:rPr lang="nl-NL" sz="2000" dirty="0" smtClean="0">
                <a:solidFill>
                  <a:prstClr val="black"/>
                </a:solidFill>
                <a:latin typeface="Calibri" panose="020F0502020204030204" pitchFamily="34" charset="0"/>
              </a:rPr>
              <a:t> </a:t>
            </a:r>
            <a:r>
              <a:rPr lang="nl-NL" sz="2000" dirty="0" err="1" smtClean="0">
                <a:solidFill>
                  <a:prstClr val="black"/>
                </a:solidFill>
                <a:latin typeface="Calibri" panose="020F0502020204030204" pitchFamily="34" charset="0"/>
              </a:rPr>
              <a:t>Deutschlands</a:t>
            </a:r>
            <a:r>
              <a:rPr lang="nl-NL" sz="2000" dirty="0" smtClean="0">
                <a:solidFill>
                  <a:prstClr val="black"/>
                </a:solidFill>
                <a:latin typeface="Calibri" panose="020F0502020204030204" pitchFamily="34" charset="0"/>
              </a:rPr>
              <a:t> </a:t>
            </a:r>
            <a:r>
              <a:rPr lang="nl-NL" sz="2000" dirty="0" err="1" smtClean="0">
                <a:solidFill>
                  <a:prstClr val="black"/>
                </a:solidFill>
                <a:latin typeface="Calibri" panose="020F0502020204030204" pitchFamily="34" charset="0"/>
              </a:rPr>
              <a:t>steigt</a:t>
            </a:r>
            <a:r>
              <a:rPr lang="nl-NL" sz="2000" dirty="0" smtClean="0">
                <a:solidFill>
                  <a:prstClr val="black"/>
                </a:solidFill>
                <a:latin typeface="Calibri" panose="020F0502020204030204" pitchFamily="34" charset="0"/>
              </a:rPr>
              <a:t> immer </a:t>
            </a:r>
            <a:r>
              <a:rPr lang="nl-NL" sz="2000" dirty="0" err="1" smtClean="0">
                <a:solidFill>
                  <a:prstClr val="black"/>
                </a:solidFill>
                <a:latin typeface="Calibri" panose="020F0502020204030204" pitchFamily="34" charset="0"/>
              </a:rPr>
              <a:t>mehr</a:t>
            </a:r>
            <a:r>
              <a:rPr lang="nl-NL" sz="2000" dirty="0" smtClean="0">
                <a:solidFill>
                  <a:prstClr val="black"/>
                </a:solidFill>
                <a:latin typeface="Calibri" panose="020F0502020204030204" pitchFamily="34" charset="0"/>
              </a:rPr>
              <a:t>. Da das </a:t>
            </a:r>
            <a:r>
              <a:rPr lang="nl-NL" sz="2000" dirty="0" err="1" smtClean="0">
                <a:solidFill>
                  <a:prstClr val="black"/>
                </a:solidFill>
                <a:latin typeface="Calibri" panose="020F0502020204030204" pitchFamily="34" charset="0"/>
              </a:rPr>
              <a:t>Mädchen</a:t>
            </a:r>
            <a:r>
              <a:rPr lang="nl-NL" sz="2000" dirty="0" smtClean="0">
                <a:solidFill>
                  <a:prstClr val="black"/>
                </a:solidFill>
                <a:latin typeface="Calibri" panose="020F0502020204030204" pitchFamily="34" charset="0"/>
              </a:rPr>
              <a:t>, das er </a:t>
            </a:r>
            <a:r>
              <a:rPr lang="nl-NL" sz="2000" dirty="0" err="1" smtClean="0">
                <a:solidFill>
                  <a:prstClr val="black"/>
                </a:solidFill>
                <a:latin typeface="Calibri" panose="020F0502020204030204" pitchFamily="34" charset="0"/>
              </a:rPr>
              <a:t>liebt</a:t>
            </a:r>
            <a:r>
              <a:rPr lang="nl-NL" sz="2000" dirty="0" smtClean="0">
                <a:solidFill>
                  <a:prstClr val="black"/>
                </a:solidFill>
                <a:latin typeface="Calibri" panose="020F0502020204030204" pitchFamily="34" charset="0"/>
              </a:rPr>
              <a:t>, in </a:t>
            </a:r>
            <a:r>
              <a:rPr lang="nl-NL" sz="2000" dirty="0" err="1" smtClean="0">
                <a:solidFill>
                  <a:prstClr val="black"/>
                </a:solidFill>
                <a:latin typeface="Calibri" panose="020F0502020204030204" pitchFamily="34" charset="0"/>
              </a:rPr>
              <a:t>eine</a:t>
            </a:r>
            <a:r>
              <a:rPr lang="nl-NL" sz="2000" dirty="0" smtClean="0">
                <a:solidFill>
                  <a:prstClr val="black"/>
                </a:solidFill>
                <a:latin typeface="Calibri" panose="020F0502020204030204" pitchFamily="34" charset="0"/>
              </a:rPr>
              <a:t> </a:t>
            </a:r>
            <a:r>
              <a:rPr lang="nl-NL" sz="2000" dirty="0" err="1" smtClean="0">
                <a:solidFill>
                  <a:prstClr val="black"/>
                </a:solidFill>
                <a:latin typeface="Calibri" panose="020F0502020204030204" pitchFamily="34" charset="0"/>
              </a:rPr>
              <a:t>gro</a:t>
            </a:r>
            <a:r>
              <a:rPr lang="el-GR" sz="2000" dirty="0" smtClean="0">
                <a:solidFill>
                  <a:prstClr val="black"/>
                </a:solidFill>
                <a:latin typeface="Calibri" panose="020F0502020204030204" pitchFamily="34" charset="0"/>
              </a:rPr>
              <a:t>β</a:t>
            </a:r>
            <a:r>
              <a:rPr lang="nl-NL" sz="2000" dirty="0" smtClean="0">
                <a:solidFill>
                  <a:prstClr val="black"/>
                </a:solidFill>
                <a:latin typeface="Calibri" panose="020F0502020204030204" pitchFamily="34" charset="0"/>
              </a:rPr>
              <a:t>e Stadt </a:t>
            </a:r>
            <a:r>
              <a:rPr lang="nl-NL" sz="2000" dirty="0" err="1" smtClean="0">
                <a:solidFill>
                  <a:prstClr val="black"/>
                </a:solidFill>
                <a:latin typeface="Calibri" panose="020F0502020204030204" pitchFamily="34" charset="0"/>
              </a:rPr>
              <a:t>zieht</a:t>
            </a:r>
            <a:r>
              <a:rPr lang="nl-NL" sz="2000" dirty="0" smtClean="0">
                <a:solidFill>
                  <a:prstClr val="black"/>
                </a:solidFill>
                <a:latin typeface="Calibri" panose="020F0502020204030204" pitchFamily="34" charset="0"/>
              </a:rPr>
              <a:t>, </a:t>
            </a:r>
            <a:r>
              <a:rPr lang="nl-NL" sz="2000" dirty="0" err="1" smtClean="0">
                <a:solidFill>
                  <a:prstClr val="black"/>
                </a:solidFill>
                <a:latin typeface="Calibri" panose="020F0502020204030204" pitchFamily="34" charset="0"/>
              </a:rPr>
              <a:t>kann</a:t>
            </a:r>
            <a:r>
              <a:rPr lang="nl-NL" sz="2000" dirty="0" smtClean="0">
                <a:solidFill>
                  <a:prstClr val="black"/>
                </a:solidFill>
                <a:latin typeface="Calibri" panose="020F0502020204030204" pitchFamily="34" charset="0"/>
              </a:rPr>
              <a:t> er </a:t>
            </a:r>
            <a:r>
              <a:rPr lang="nl-NL" sz="2000" dirty="0" err="1" smtClean="0">
                <a:solidFill>
                  <a:prstClr val="black"/>
                </a:solidFill>
                <a:latin typeface="Calibri" panose="020F0502020204030204" pitchFamily="34" charset="0"/>
              </a:rPr>
              <a:t>sie</a:t>
            </a:r>
            <a:r>
              <a:rPr lang="nl-NL" sz="2000" dirty="0" smtClean="0">
                <a:solidFill>
                  <a:prstClr val="black"/>
                </a:solidFill>
                <a:latin typeface="Calibri" panose="020F0502020204030204" pitchFamily="34" charset="0"/>
              </a:rPr>
              <a:t> nicht </a:t>
            </a:r>
            <a:r>
              <a:rPr lang="nl-NL" sz="2000" dirty="0" err="1" smtClean="0">
                <a:solidFill>
                  <a:prstClr val="black"/>
                </a:solidFill>
                <a:latin typeface="Calibri" panose="020F0502020204030204" pitchFamily="34" charset="0"/>
              </a:rPr>
              <a:t>mehr</a:t>
            </a:r>
            <a:r>
              <a:rPr lang="nl-NL" sz="2000" dirty="0" smtClean="0">
                <a:solidFill>
                  <a:prstClr val="black"/>
                </a:solidFill>
                <a:latin typeface="Calibri" panose="020F0502020204030204" pitchFamily="34" charset="0"/>
              </a:rPr>
              <a:t> </a:t>
            </a:r>
            <a:r>
              <a:rPr lang="nl-NL" sz="2000" dirty="0" err="1" smtClean="0">
                <a:solidFill>
                  <a:prstClr val="black"/>
                </a:solidFill>
                <a:latin typeface="Calibri" panose="020F0502020204030204" pitchFamily="34" charset="0"/>
              </a:rPr>
              <a:t>finden</a:t>
            </a:r>
            <a:endParaRPr lang="nl-NL" sz="2000" dirty="0" smtClean="0">
              <a:solidFill>
                <a:prstClr val="black"/>
              </a:solidFill>
              <a:latin typeface="Calibri" panose="020F0502020204030204" pitchFamily="34" charset="0"/>
            </a:endParaRPr>
          </a:p>
          <a:p>
            <a:pPr marL="617537" lvl="1" indent="-342900" eaLnBrk="0" fontAlgn="base" hangingPunct="0">
              <a:spcBef>
                <a:spcPct val="20000"/>
              </a:spcBef>
              <a:spcAft>
                <a:spcPct val="0"/>
              </a:spcAft>
              <a:buClr>
                <a:srgbClr val="F07F09"/>
              </a:buClr>
              <a:buSzPct val="85000"/>
              <a:buFont typeface="Arial" panose="020B0604020202020204" pitchFamily="34" charset="0"/>
              <a:buChar char="•"/>
            </a:pPr>
            <a:r>
              <a:rPr lang="nl-NL" sz="2000" dirty="0" err="1" smtClean="0">
                <a:solidFill>
                  <a:prstClr val="black"/>
                </a:solidFill>
                <a:latin typeface="Calibri" panose="020F0502020204030204" pitchFamily="34" charset="0"/>
              </a:rPr>
              <a:t>Käppi</a:t>
            </a:r>
            <a:r>
              <a:rPr lang="nl-NL" sz="2000" dirty="0" smtClean="0">
                <a:solidFill>
                  <a:prstClr val="black"/>
                </a:solidFill>
                <a:latin typeface="Calibri" panose="020F0502020204030204" pitchFamily="34" charset="0"/>
              </a:rPr>
              <a:t> </a:t>
            </a:r>
            <a:r>
              <a:rPr lang="nl-NL" sz="2000" dirty="0" err="1" smtClean="0">
                <a:solidFill>
                  <a:prstClr val="black"/>
                </a:solidFill>
                <a:latin typeface="Calibri" panose="020F0502020204030204" pitchFamily="34" charset="0"/>
              </a:rPr>
              <a:t>ab</a:t>
            </a:r>
            <a:r>
              <a:rPr lang="nl-NL" sz="2000" dirty="0" smtClean="0">
                <a:solidFill>
                  <a:prstClr val="black"/>
                </a:solidFill>
                <a:latin typeface="Calibri" panose="020F0502020204030204" pitchFamily="34" charset="0"/>
              </a:rPr>
              <a:t>: Er </a:t>
            </a:r>
            <a:r>
              <a:rPr lang="nl-NL" sz="2000" dirty="0" err="1" smtClean="0">
                <a:solidFill>
                  <a:prstClr val="black"/>
                </a:solidFill>
                <a:latin typeface="Calibri" panose="020F0502020204030204" pitchFamily="34" charset="0"/>
              </a:rPr>
              <a:t>fragt</a:t>
            </a:r>
            <a:r>
              <a:rPr lang="nl-NL" sz="2000" dirty="0" smtClean="0">
                <a:solidFill>
                  <a:prstClr val="black"/>
                </a:solidFill>
                <a:latin typeface="Calibri" panose="020F0502020204030204" pitchFamily="34" charset="0"/>
              </a:rPr>
              <a:t> </a:t>
            </a:r>
            <a:r>
              <a:rPr lang="nl-NL" sz="2000" dirty="0" err="1" smtClean="0">
                <a:solidFill>
                  <a:prstClr val="black"/>
                </a:solidFill>
                <a:latin typeface="Calibri" panose="020F0502020204030204" pitchFamily="34" charset="0"/>
              </a:rPr>
              <a:t>sich</a:t>
            </a:r>
            <a:r>
              <a:rPr lang="nl-NL" sz="2000" dirty="0" smtClean="0">
                <a:solidFill>
                  <a:prstClr val="black"/>
                </a:solidFill>
                <a:latin typeface="Calibri" panose="020F0502020204030204" pitchFamily="34" charset="0"/>
              </a:rPr>
              <a:t>, wie es </a:t>
            </a:r>
            <a:r>
              <a:rPr lang="nl-NL" sz="2000" dirty="0" err="1" smtClean="0">
                <a:solidFill>
                  <a:prstClr val="black"/>
                </a:solidFill>
                <a:latin typeface="Calibri" panose="020F0502020204030204" pitchFamily="34" charset="0"/>
              </a:rPr>
              <a:t>möglich</a:t>
            </a:r>
            <a:r>
              <a:rPr lang="nl-NL" sz="2000" dirty="0" smtClean="0">
                <a:solidFill>
                  <a:prstClr val="black"/>
                </a:solidFill>
                <a:latin typeface="Calibri" panose="020F0502020204030204" pitchFamily="34" charset="0"/>
              </a:rPr>
              <a:t> </a:t>
            </a:r>
            <a:r>
              <a:rPr lang="nl-NL" sz="2000" dirty="0" err="1" smtClean="0">
                <a:solidFill>
                  <a:prstClr val="black"/>
                </a:solidFill>
                <a:latin typeface="Calibri" panose="020F0502020204030204" pitchFamily="34" charset="0"/>
              </a:rPr>
              <a:t>ist</a:t>
            </a:r>
            <a:r>
              <a:rPr lang="nl-NL" sz="2000" dirty="0" smtClean="0">
                <a:solidFill>
                  <a:prstClr val="black"/>
                </a:solidFill>
                <a:latin typeface="Calibri" panose="020F0502020204030204" pitchFamily="34" charset="0"/>
              </a:rPr>
              <a:t>, </a:t>
            </a:r>
            <a:r>
              <a:rPr lang="nl-NL" sz="2000" dirty="0" err="1" smtClean="0">
                <a:solidFill>
                  <a:prstClr val="black"/>
                </a:solidFill>
                <a:latin typeface="Calibri" panose="020F0502020204030204" pitchFamily="34" charset="0"/>
              </a:rPr>
              <a:t>dass</a:t>
            </a:r>
            <a:r>
              <a:rPr lang="nl-NL" sz="2000" dirty="0" smtClean="0">
                <a:solidFill>
                  <a:prstClr val="black"/>
                </a:solidFill>
                <a:latin typeface="Calibri" panose="020F0502020204030204" pitchFamily="34" charset="0"/>
              </a:rPr>
              <a:t> </a:t>
            </a:r>
            <a:r>
              <a:rPr lang="nl-NL" sz="2000" dirty="0" err="1" smtClean="0">
                <a:solidFill>
                  <a:prstClr val="black"/>
                </a:solidFill>
                <a:latin typeface="Calibri" panose="020F0502020204030204" pitchFamily="34" charset="0"/>
              </a:rPr>
              <a:t>genau</a:t>
            </a:r>
            <a:r>
              <a:rPr lang="nl-NL" sz="2000" dirty="0" smtClean="0">
                <a:solidFill>
                  <a:prstClr val="black"/>
                </a:solidFill>
                <a:latin typeface="Calibri" panose="020F0502020204030204" pitchFamily="34" charset="0"/>
              </a:rPr>
              <a:t> das </a:t>
            </a:r>
            <a:r>
              <a:rPr lang="nl-NL" sz="2000" dirty="0" err="1" smtClean="0">
                <a:solidFill>
                  <a:prstClr val="black"/>
                </a:solidFill>
                <a:latin typeface="Calibri" panose="020F0502020204030204" pitchFamily="34" charset="0"/>
              </a:rPr>
              <a:t>Mädchen</a:t>
            </a:r>
            <a:r>
              <a:rPr lang="nl-NL" sz="2000" dirty="0" smtClean="0">
                <a:solidFill>
                  <a:prstClr val="black"/>
                </a:solidFill>
                <a:latin typeface="Calibri" panose="020F0502020204030204" pitchFamily="34" charset="0"/>
              </a:rPr>
              <a:t>, </a:t>
            </a:r>
            <a:r>
              <a:rPr lang="nl-NL" sz="2000" dirty="0" err="1" smtClean="0">
                <a:solidFill>
                  <a:prstClr val="black"/>
                </a:solidFill>
                <a:latin typeface="Calibri" panose="020F0502020204030204" pitchFamily="34" charset="0"/>
              </a:rPr>
              <a:t>auf</a:t>
            </a:r>
            <a:r>
              <a:rPr lang="nl-NL" sz="2000" dirty="0" smtClean="0">
                <a:solidFill>
                  <a:prstClr val="black"/>
                </a:solidFill>
                <a:latin typeface="Calibri" panose="020F0502020204030204" pitchFamily="34" charset="0"/>
              </a:rPr>
              <a:t> das er </a:t>
            </a:r>
            <a:r>
              <a:rPr lang="nl-NL" sz="2000" dirty="0" err="1" smtClean="0">
                <a:solidFill>
                  <a:prstClr val="black"/>
                </a:solidFill>
                <a:latin typeface="Calibri" panose="020F0502020204030204" pitchFamily="34" charset="0"/>
              </a:rPr>
              <a:t>steht</a:t>
            </a:r>
            <a:r>
              <a:rPr lang="nl-NL" sz="2000" dirty="0" smtClean="0">
                <a:solidFill>
                  <a:prstClr val="black"/>
                </a:solidFill>
                <a:latin typeface="Calibri" panose="020F0502020204030204" pitchFamily="34" charset="0"/>
              </a:rPr>
              <a:t>, </a:t>
            </a:r>
            <a:r>
              <a:rPr lang="nl-NL" sz="2000" dirty="0" err="1" smtClean="0">
                <a:solidFill>
                  <a:prstClr val="black"/>
                </a:solidFill>
                <a:latin typeface="Calibri" panose="020F0502020204030204" pitchFamily="34" charset="0"/>
              </a:rPr>
              <a:t>ihn</a:t>
            </a:r>
            <a:r>
              <a:rPr lang="nl-NL" sz="2000" dirty="0" smtClean="0">
                <a:solidFill>
                  <a:prstClr val="black"/>
                </a:solidFill>
                <a:latin typeface="Calibri" panose="020F0502020204030204" pitchFamily="34" charset="0"/>
              </a:rPr>
              <a:t> in Deutschland, wo </a:t>
            </a:r>
            <a:r>
              <a:rPr lang="nl-NL" sz="2000" dirty="0" err="1" smtClean="0">
                <a:solidFill>
                  <a:prstClr val="black"/>
                </a:solidFill>
                <a:latin typeface="Calibri" panose="020F0502020204030204" pitchFamily="34" charset="0"/>
              </a:rPr>
              <a:t>über</a:t>
            </a:r>
            <a:r>
              <a:rPr lang="nl-NL" sz="2000" dirty="0" smtClean="0">
                <a:solidFill>
                  <a:prstClr val="black"/>
                </a:solidFill>
                <a:latin typeface="Calibri" panose="020F0502020204030204" pitchFamily="34" charset="0"/>
              </a:rPr>
              <a:t> 80 Millionen </a:t>
            </a:r>
            <a:r>
              <a:rPr lang="nl-NL" sz="2000" dirty="0" err="1" smtClean="0">
                <a:solidFill>
                  <a:prstClr val="black"/>
                </a:solidFill>
                <a:latin typeface="Calibri" panose="020F0502020204030204" pitchFamily="34" charset="0"/>
              </a:rPr>
              <a:t>Menschen</a:t>
            </a:r>
            <a:r>
              <a:rPr lang="nl-NL" sz="2000" dirty="0" smtClean="0">
                <a:solidFill>
                  <a:prstClr val="black"/>
                </a:solidFill>
                <a:latin typeface="Calibri" panose="020F0502020204030204" pitchFamily="34" charset="0"/>
              </a:rPr>
              <a:t> </a:t>
            </a:r>
            <a:r>
              <a:rPr lang="nl-NL" sz="2000" dirty="0" err="1" smtClean="0">
                <a:solidFill>
                  <a:prstClr val="black"/>
                </a:solidFill>
                <a:latin typeface="Calibri" panose="020F0502020204030204" pitchFamily="34" charset="0"/>
              </a:rPr>
              <a:t>leben</a:t>
            </a:r>
            <a:r>
              <a:rPr lang="nl-NL" sz="2000" dirty="0" smtClean="0">
                <a:solidFill>
                  <a:prstClr val="black"/>
                </a:solidFill>
                <a:latin typeface="Calibri" panose="020F0502020204030204" pitchFamily="34" charset="0"/>
              </a:rPr>
              <a:t>, als </a:t>
            </a:r>
            <a:r>
              <a:rPr lang="nl-NL" sz="2000" dirty="0" err="1" smtClean="0">
                <a:solidFill>
                  <a:prstClr val="black"/>
                </a:solidFill>
                <a:latin typeface="Calibri" panose="020F0502020204030204" pitchFamily="34" charset="0"/>
              </a:rPr>
              <a:t>Freund</a:t>
            </a:r>
            <a:r>
              <a:rPr lang="nl-NL" sz="2000" dirty="0" smtClean="0">
                <a:solidFill>
                  <a:prstClr val="black"/>
                </a:solidFill>
                <a:latin typeface="Calibri" panose="020F0502020204030204" pitchFamily="34" charset="0"/>
              </a:rPr>
              <a:t> </a:t>
            </a:r>
            <a:r>
              <a:rPr lang="nl-NL" sz="2000" dirty="0" err="1" smtClean="0">
                <a:solidFill>
                  <a:prstClr val="black"/>
                </a:solidFill>
                <a:latin typeface="Calibri" panose="020F0502020204030204" pitchFamily="34" charset="0"/>
              </a:rPr>
              <a:t>gefunden</a:t>
            </a:r>
            <a:r>
              <a:rPr lang="nl-NL" sz="2000" dirty="0" smtClean="0">
                <a:solidFill>
                  <a:prstClr val="black"/>
                </a:solidFill>
                <a:latin typeface="Calibri" panose="020F0502020204030204" pitchFamily="34" charset="0"/>
              </a:rPr>
              <a:t> / </a:t>
            </a:r>
            <a:r>
              <a:rPr lang="nl-NL" sz="2000" dirty="0" err="1" smtClean="0">
                <a:solidFill>
                  <a:prstClr val="black"/>
                </a:solidFill>
                <a:latin typeface="Calibri" panose="020F0502020204030204" pitchFamily="34" charset="0"/>
              </a:rPr>
              <a:t>ausgesucht</a:t>
            </a:r>
            <a:r>
              <a:rPr lang="nl-NL" sz="2000" dirty="0" smtClean="0">
                <a:solidFill>
                  <a:prstClr val="black"/>
                </a:solidFill>
                <a:latin typeface="Calibri" panose="020F0502020204030204" pitchFamily="34" charset="0"/>
              </a:rPr>
              <a:t> hat.</a:t>
            </a:r>
            <a:endParaRPr lang="nl-NL" sz="2000" dirty="0">
              <a:solidFill>
                <a:prstClr val="black"/>
              </a:solidFill>
              <a:latin typeface="Calibri" panose="020F0502020204030204" pitchFamily="34" charset="0"/>
            </a:endParaRPr>
          </a:p>
          <a:p>
            <a:endParaRPr lang="en-US" dirty="0"/>
          </a:p>
        </p:txBody>
      </p:sp>
      <p:sp>
        <p:nvSpPr>
          <p:cNvPr id="6" name="Rectangle 5"/>
          <p:cNvSpPr/>
          <p:nvPr/>
        </p:nvSpPr>
        <p:spPr>
          <a:xfrm>
            <a:off x="4788024" y="5424686"/>
            <a:ext cx="1699504" cy="230832"/>
          </a:xfrm>
          <a:prstGeom prst="rect">
            <a:avLst/>
          </a:prstGeom>
        </p:spPr>
        <p:txBody>
          <a:bodyPr wrap="none">
            <a:spAutoFit/>
          </a:bodyPr>
          <a:lstStyle/>
          <a:p>
            <a:r>
              <a:rPr lang="en-US" sz="900" dirty="0"/>
              <a:t>© </a:t>
            </a:r>
            <a:r>
              <a:rPr lang="en-US" sz="900" dirty="0" smtClean="0"/>
              <a:t>Flickr.com/</a:t>
            </a:r>
            <a:r>
              <a:rPr lang="en-US" sz="900" dirty="0" err="1" smtClean="0"/>
              <a:t>JuliusBeckmann</a:t>
            </a:r>
            <a:endParaRPr lang="en-US" sz="900" dirty="0"/>
          </a:p>
        </p:txBody>
      </p:sp>
      <p:pic>
        <p:nvPicPr>
          <p:cNvPr id="4098" name="Picture 2" descr="C:\Users\ovu32265\Downloads\28413171483_db96baf90f_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2780928"/>
            <a:ext cx="4139952" cy="2643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24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solidFill>
                  <a:schemeClr val="accent1"/>
                </a:solidFill>
                <a:latin typeface="Calibri" panose="020F0502020204030204" pitchFamily="34" charset="0"/>
              </a:rPr>
              <a:t>Schätzfrage</a:t>
            </a:r>
            <a:endParaRPr lang="en-US" dirty="0">
              <a:solidFill>
                <a:schemeClr val="accent1"/>
              </a:solidFill>
              <a:latin typeface="Calibri" panose="020F0502020204030204" pitchFamily="34" charset="0"/>
            </a:endParaRPr>
          </a:p>
        </p:txBody>
      </p:sp>
      <p:sp>
        <p:nvSpPr>
          <p:cNvPr id="3" name="Content Placeholder 2"/>
          <p:cNvSpPr>
            <a:spLocks noGrp="1"/>
          </p:cNvSpPr>
          <p:nvPr>
            <p:ph idx="1"/>
          </p:nvPr>
        </p:nvSpPr>
        <p:spPr/>
        <p:txBody>
          <a:bodyPr/>
          <a:lstStyle/>
          <a:p>
            <a:r>
              <a:rPr lang="nl-NL" sz="2800" dirty="0" smtClean="0">
                <a:latin typeface="Calibri" panose="020F0502020204030204" pitchFamily="34" charset="0"/>
              </a:rPr>
              <a:t>Pro </a:t>
            </a:r>
            <a:r>
              <a:rPr lang="nl-NL" sz="2800" dirty="0" err="1" smtClean="0">
                <a:latin typeface="Calibri" panose="020F0502020204030204" pitchFamily="34" charset="0"/>
              </a:rPr>
              <a:t>Jahr</a:t>
            </a:r>
            <a:r>
              <a:rPr lang="nl-NL" sz="2800" dirty="0" smtClean="0">
                <a:latin typeface="Calibri" panose="020F0502020204030204" pitchFamily="34" charset="0"/>
              </a:rPr>
              <a:t> </a:t>
            </a:r>
            <a:r>
              <a:rPr lang="nl-NL" sz="2800" dirty="0" err="1" smtClean="0">
                <a:latin typeface="Calibri" panose="020F0502020204030204" pitchFamily="34" charset="0"/>
              </a:rPr>
              <a:t>studieren</a:t>
            </a:r>
            <a:r>
              <a:rPr lang="nl-NL" sz="2800" dirty="0" smtClean="0">
                <a:latin typeface="Calibri" panose="020F0502020204030204" pitchFamily="34" charset="0"/>
              </a:rPr>
              <a:t> </a:t>
            </a:r>
            <a:r>
              <a:rPr lang="nl-NL" sz="2800" dirty="0" err="1" smtClean="0">
                <a:latin typeface="Calibri" panose="020F0502020204030204" pitchFamily="34" charset="0"/>
              </a:rPr>
              <a:t>ungefähr</a:t>
            </a:r>
            <a:r>
              <a:rPr lang="nl-NL" sz="2800" dirty="0" smtClean="0">
                <a:latin typeface="Calibri" panose="020F0502020204030204" pitchFamily="34" charset="0"/>
              </a:rPr>
              <a:t> 250 bis 300 </a:t>
            </a:r>
            <a:r>
              <a:rPr lang="nl-NL" sz="2800" dirty="0">
                <a:latin typeface="Calibri" panose="020F0502020204030204" pitchFamily="34" charset="0"/>
              </a:rPr>
              <a:t>S</a:t>
            </a:r>
            <a:r>
              <a:rPr lang="nl-NL" sz="2800" dirty="0" smtClean="0">
                <a:latin typeface="Calibri" panose="020F0502020204030204" pitchFamily="34" charset="0"/>
              </a:rPr>
              <a:t>tudenten </a:t>
            </a:r>
            <a:r>
              <a:rPr lang="nl-NL" sz="2800" dirty="0" err="1" smtClean="0">
                <a:latin typeface="Calibri" panose="020F0502020204030204" pitchFamily="34" charset="0"/>
              </a:rPr>
              <a:t>Germanistik</a:t>
            </a:r>
            <a:r>
              <a:rPr lang="nl-NL" sz="2800" dirty="0" smtClean="0">
                <a:latin typeface="Calibri" panose="020F0502020204030204" pitchFamily="34" charset="0"/>
              </a:rPr>
              <a:t> (Duitse taal en cultuur) </a:t>
            </a:r>
            <a:r>
              <a:rPr lang="nl-NL" sz="2800" dirty="0" err="1" smtClean="0">
                <a:latin typeface="Calibri" panose="020F0502020204030204" pitchFamily="34" charset="0"/>
              </a:rPr>
              <a:t>an</a:t>
            </a:r>
            <a:r>
              <a:rPr lang="nl-NL" sz="2800" dirty="0" smtClean="0">
                <a:latin typeface="Calibri" panose="020F0502020204030204" pitchFamily="34" charset="0"/>
              </a:rPr>
              <a:t> </a:t>
            </a:r>
            <a:r>
              <a:rPr lang="nl-NL" sz="2800" dirty="0" err="1" smtClean="0">
                <a:latin typeface="Calibri" panose="020F0502020204030204" pitchFamily="34" charset="0"/>
              </a:rPr>
              <a:t>niederländischen</a:t>
            </a:r>
            <a:r>
              <a:rPr lang="nl-NL" sz="2800" dirty="0" smtClean="0">
                <a:latin typeface="Calibri" panose="020F0502020204030204" pitchFamily="34" charset="0"/>
              </a:rPr>
              <a:t> </a:t>
            </a:r>
            <a:r>
              <a:rPr lang="nl-NL" sz="2800" dirty="0" err="1" smtClean="0">
                <a:latin typeface="Calibri" panose="020F0502020204030204" pitchFamily="34" charset="0"/>
              </a:rPr>
              <a:t>Universitäten</a:t>
            </a:r>
            <a:r>
              <a:rPr lang="nl-NL" sz="2800" dirty="0" smtClean="0">
                <a:latin typeface="Calibri" panose="020F0502020204030204" pitchFamily="34" charset="0"/>
              </a:rPr>
              <a:t>. </a:t>
            </a:r>
            <a:r>
              <a:rPr lang="nl-NL" sz="2800" dirty="0" err="1" smtClean="0">
                <a:latin typeface="Calibri" panose="020F0502020204030204" pitchFamily="34" charset="0"/>
              </a:rPr>
              <a:t>Wieviele</a:t>
            </a:r>
            <a:r>
              <a:rPr lang="nl-NL" sz="2800" dirty="0" smtClean="0">
                <a:latin typeface="Calibri" panose="020F0502020204030204" pitchFamily="34" charset="0"/>
              </a:rPr>
              <a:t> Deutsche </a:t>
            </a:r>
            <a:r>
              <a:rPr lang="nl-NL" sz="2800" dirty="0" err="1" smtClean="0">
                <a:latin typeface="Calibri" panose="020F0502020204030204" pitchFamily="34" charset="0"/>
              </a:rPr>
              <a:t>studierten</a:t>
            </a:r>
            <a:r>
              <a:rPr lang="nl-NL" sz="2800" dirty="0" smtClean="0">
                <a:latin typeface="Calibri" panose="020F0502020204030204" pitchFamily="34" charset="0"/>
              </a:rPr>
              <a:t> 2013-2014 </a:t>
            </a:r>
            <a:r>
              <a:rPr lang="nl-NL" sz="2800" dirty="0" err="1" smtClean="0">
                <a:latin typeface="Calibri" panose="020F0502020204030204" pitchFamily="34" charset="0"/>
              </a:rPr>
              <a:t>allein</a:t>
            </a:r>
            <a:r>
              <a:rPr lang="nl-NL" sz="2800" dirty="0" smtClean="0">
                <a:latin typeface="Calibri" panose="020F0502020204030204" pitchFamily="34" charset="0"/>
              </a:rPr>
              <a:t> </a:t>
            </a:r>
            <a:r>
              <a:rPr lang="nl-NL" sz="2800" dirty="0" err="1" smtClean="0">
                <a:latin typeface="Calibri" panose="020F0502020204030204" pitchFamily="34" charset="0"/>
              </a:rPr>
              <a:t>schon</a:t>
            </a:r>
            <a:r>
              <a:rPr lang="nl-NL" sz="2800" dirty="0" smtClean="0">
                <a:latin typeface="Calibri" panose="020F0502020204030204" pitchFamily="34" charset="0"/>
              </a:rPr>
              <a:t> </a:t>
            </a:r>
            <a:r>
              <a:rPr lang="nl-NL" sz="2800" dirty="0" err="1" smtClean="0">
                <a:latin typeface="Calibri" panose="020F0502020204030204" pitchFamily="34" charset="0"/>
              </a:rPr>
              <a:t>an</a:t>
            </a:r>
            <a:r>
              <a:rPr lang="nl-NL" sz="2800" dirty="0" smtClean="0">
                <a:latin typeface="Calibri" panose="020F0502020204030204" pitchFamily="34" charset="0"/>
              </a:rPr>
              <a:t> der </a:t>
            </a:r>
            <a:r>
              <a:rPr lang="nl-NL" sz="2800" dirty="0" err="1" smtClean="0">
                <a:latin typeface="Calibri" panose="020F0502020204030204" pitchFamily="34" charset="0"/>
              </a:rPr>
              <a:t>Universität</a:t>
            </a:r>
            <a:r>
              <a:rPr lang="nl-NL" sz="2800" dirty="0" smtClean="0">
                <a:latin typeface="Calibri" panose="020F0502020204030204" pitchFamily="34" charset="0"/>
              </a:rPr>
              <a:t> Münster </a:t>
            </a:r>
            <a:r>
              <a:rPr lang="nl-NL" sz="2800" dirty="0" err="1" smtClean="0">
                <a:latin typeface="Calibri" panose="020F0502020204030204" pitchFamily="34" charset="0"/>
              </a:rPr>
              <a:t>Niederlandistik</a:t>
            </a:r>
            <a:r>
              <a:rPr lang="nl-NL" sz="2800" dirty="0" smtClean="0">
                <a:latin typeface="Calibri" panose="020F0502020204030204" pitchFamily="34" charset="0"/>
              </a:rPr>
              <a:t> (Nederlandse taal en cultuur)?</a:t>
            </a:r>
            <a:endParaRPr lang="nl-NL" dirty="0">
              <a:latin typeface="Calibri" panose="020F0502020204030204" pitchFamily="34" charset="0"/>
            </a:endParaRPr>
          </a:p>
          <a:p>
            <a:pPr lvl="1"/>
            <a:endParaRPr lang="nl-NL" sz="2400" dirty="0" smtClean="0">
              <a:latin typeface="Calibri" panose="020F0502020204030204" pitchFamily="34" charset="0"/>
            </a:endParaRPr>
          </a:p>
          <a:p>
            <a:pPr lvl="1"/>
            <a:r>
              <a:rPr lang="nl-NL" sz="2400" dirty="0" err="1" smtClean="0">
                <a:latin typeface="Calibri" panose="020F0502020204030204" pitchFamily="34" charset="0"/>
              </a:rPr>
              <a:t>Antwort</a:t>
            </a:r>
            <a:r>
              <a:rPr lang="nl-NL" sz="2400" dirty="0" smtClean="0">
                <a:latin typeface="Calibri" panose="020F0502020204030204" pitchFamily="34" charset="0"/>
              </a:rPr>
              <a:t>: </a:t>
            </a:r>
            <a:r>
              <a:rPr lang="nl-NL" sz="5400" dirty="0" smtClean="0">
                <a:latin typeface="Calibri" panose="020F0502020204030204" pitchFamily="34" charset="0"/>
              </a:rPr>
              <a:t>4</a:t>
            </a:r>
            <a:r>
              <a:rPr lang="nl-NL" sz="5400" dirty="0" smtClean="0">
                <a:solidFill>
                  <a:srgbClr val="FF0000"/>
                </a:solidFill>
                <a:latin typeface="Calibri" panose="020F0502020204030204" pitchFamily="34" charset="0"/>
              </a:rPr>
              <a:t>3</a:t>
            </a:r>
            <a:r>
              <a:rPr lang="nl-NL" sz="5400" dirty="0" smtClean="0">
                <a:solidFill>
                  <a:srgbClr val="FFCC00"/>
                </a:solidFill>
                <a:latin typeface="Calibri" panose="020F0502020204030204" pitchFamily="34" charset="0"/>
              </a:rPr>
              <a:t>0</a:t>
            </a:r>
            <a:r>
              <a:rPr lang="nl-NL" sz="5400" dirty="0" smtClean="0">
                <a:latin typeface="Calibri" panose="020F0502020204030204" pitchFamily="34" charset="0"/>
              </a:rPr>
              <a:t>!</a:t>
            </a:r>
            <a:endParaRPr lang="nl-NL" sz="5400" dirty="0"/>
          </a:p>
          <a:p>
            <a:endParaRPr lang="en-US" dirty="0" smtClean="0"/>
          </a:p>
          <a:p>
            <a:pPr marL="274637" lvl="1" indent="0">
              <a:buNone/>
            </a:pPr>
            <a:endParaRPr lang="nl-NL" dirty="0" smtClean="0"/>
          </a:p>
        </p:txBody>
      </p:sp>
    </p:spTree>
    <p:extLst>
      <p:ext uri="{BB962C8B-B14F-4D97-AF65-F5344CB8AC3E}">
        <p14:creationId xmlns:p14="http://schemas.microsoft.com/office/powerpoint/2010/main" val="207065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6768" y="1052736"/>
            <a:ext cx="8229600" cy="990600"/>
          </a:xfrm>
        </p:spPr>
        <p:txBody>
          <a:bodyPr>
            <a:normAutofit/>
          </a:bodyPr>
          <a:lstStyle/>
          <a:p>
            <a:pPr algn="ctr" eaLnBrk="1" fontAlgn="auto" hangingPunct="1">
              <a:spcAft>
                <a:spcPts val="0"/>
              </a:spcAft>
              <a:defRPr/>
            </a:pPr>
            <a:r>
              <a:rPr lang="de-DE" sz="4800" b="1" dirty="0" smtClean="0">
                <a:solidFill>
                  <a:schemeClr val="accent1"/>
                </a:solidFill>
                <a:latin typeface="+mn-lt"/>
                <a:ea typeface="+mn-ea"/>
                <a:cs typeface="+mn-cs"/>
              </a:rPr>
              <a:t>Vielen Dank!</a:t>
            </a:r>
            <a:endParaRPr lang="de-DE" sz="4800" b="1" dirty="0">
              <a:solidFill>
                <a:schemeClr val="accent1"/>
              </a:solidFill>
              <a:latin typeface="+mn-lt"/>
              <a:ea typeface="+mn-ea"/>
              <a:cs typeface="+mn-cs"/>
            </a:endParaRPr>
          </a:p>
        </p:txBody>
      </p:sp>
      <p:pic>
        <p:nvPicPr>
          <p:cNvPr id="43012" name="Picture 4" descr="P:\Algemeen\Activiteiten 2012\Actiegroep Duits\mach mit logo_ RGB_D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363" y="476250"/>
            <a:ext cx="1968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405938"/>
            <a:ext cx="259715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V:\Sprache\Mach-Mit -Mobil\Logos\Den_Haag_deut_o_c.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87" t="12586" r="9905" b="13852"/>
          <a:stretch/>
        </p:blipFill>
        <p:spPr bwMode="auto">
          <a:xfrm>
            <a:off x="6807889" y="4473034"/>
            <a:ext cx="1972268" cy="756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164438" y="2683334"/>
            <a:ext cx="3831498" cy="338554"/>
          </a:xfrm>
          <a:prstGeom prst="rect">
            <a:avLst/>
          </a:prstGeom>
          <a:noFill/>
        </p:spPr>
        <p:txBody>
          <a:bodyPr wrap="none" rtlCol="0">
            <a:spAutoFit/>
          </a:bodyPr>
          <a:lstStyle/>
          <a:p>
            <a:r>
              <a:rPr lang="de-DE" sz="1600" dirty="0" smtClean="0">
                <a:solidFill>
                  <a:srgbClr val="404040"/>
                </a:solidFill>
                <a:latin typeface="+mn-lt"/>
              </a:rPr>
              <a:t>Dieses Quiz wurde angeboten durch die</a:t>
            </a:r>
            <a:endParaRPr lang="de-DE" sz="1600" dirty="0">
              <a:solidFill>
                <a:srgbClr val="404040"/>
              </a:solidFill>
              <a:latin typeface="+mn-lt"/>
            </a:endParaRPr>
          </a:p>
        </p:txBody>
      </p:sp>
      <p:sp>
        <p:nvSpPr>
          <p:cNvPr id="4" name="Textfeld 3"/>
          <p:cNvSpPr txBox="1"/>
          <p:nvPr/>
        </p:nvSpPr>
        <p:spPr>
          <a:xfrm>
            <a:off x="179512" y="4078255"/>
            <a:ext cx="4608512" cy="2308324"/>
          </a:xfrm>
          <a:prstGeom prst="rect">
            <a:avLst/>
          </a:prstGeom>
          <a:noFill/>
        </p:spPr>
        <p:txBody>
          <a:bodyPr wrap="square" rtlCol="0">
            <a:spAutoFit/>
          </a:bodyPr>
          <a:lstStyle/>
          <a:p>
            <a:r>
              <a:rPr lang="de-DE" sz="1600" dirty="0" smtClean="0">
                <a:solidFill>
                  <a:srgbClr val="404040"/>
                </a:solidFill>
                <a:latin typeface="+mn-lt"/>
              </a:rPr>
              <a:t>Die </a:t>
            </a:r>
            <a:r>
              <a:rPr lang="de-DE" sz="1600" b="1" dirty="0" err="1" smtClean="0">
                <a:solidFill>
                  <a:schemeClr val="accent1"/>
                </a:solidFill>
                <a:latin typeface="+mn-lt"/>
              </a:rPr>
              <a:t>Actiegroep</a:t>
            </a:r>
            <a:r>
              <a:rPr lang="de-DE" sz="1600" b="1" dirty="0" smtClean="0">
                <a:solidFill>
                  <a:schemeClr val="accent1"/>
                </a:solidFill>
                <a:latin typeface="+mn-lt"/>
              </a:rPr>
              <a:t> </a:t>
            </a:r>
            <a:r>
              <a:rPr lang="de-DE" sz="1600" b="1" dirty="0" err="1" smtClean="0">
                <a:solidFill>
                  <a:schemeClr val="accent1"/>
                </a:solidFill>
                <a:latin typeface="+mn-lt"/>
              </a:rPr>
              <a:t>Duits</a:t>
            </a:r>
            <a:r>
              <a:rPr lang="de-DE" sz="1600" dirty="0" smtClean="0">
                <a:solidFill>
                  <a:schemeClr val="accent1"/>
                </a:solidFill>
                <a:latin typeface="+mn-lt"/>
              </a:rPr>
              <a:t> </a:t>
            </a:r>
            <a:r>
              <a:rPr lang="de-DE" sz="1600" dirty="0" smtClean="0">
                <a:solidFill>
                  <a:srgbClr val="404040"/>
                </a:solidFill>
                <a:latin typeface="+mn-lt"/>
              </a:rPr>
              <a:t>ist eine Initiative,</a:t>
            </a:r>
          </a:p>
          <a:p>
            <a:r>
              <a:rPr lang="de-DE" sz="1600" dirty="0" smtClean="0">
                <a:solidFill>
                  <a:srgbClr val="404040"/>
                </a:solidFill>
                <a:latin typeface="+mn-lt"/>
              </a:rPr>
              <a:t>die sich für eine stärkere Position der Sprache </a:t>
            </a:r>
            <a:r>
              <a:rPr lang="de-DE" sz="1600" b="1" dirty="0" smtClean="0">
                <a:solidFill>
                  <a:schemeClr val="accent1"/>
                </a:solidFill>
                <a:latin typeface="+mn-lt"/>
              </a:rPr>
              <a:t>Deutsch </a:t>
            </a:r>
            <a:r>
              <a:rPr lang="de-DE" sz="1600" dirty="0" smtClean="0">
                <a:solidFill>
                  <a:srgbClr val="404040"/>
                </a:solidFill>
                <a:latin typeface="+mn-lt"/>
              </a:rPr>
              <a:t>im niederländischen Bildungswesen einsetzt. Die </a:t>
            </a:r>
            <a:r>
              <a:rPr lang="de-DE" sz="1600" b="1" dirty="0" err="1" smtClean="0">
                <a:solidFill>
                  <a:schemeClr val="accent1"/>
                </a:solidFill>
                <a:latin typeface="+mn-lt"/>
              </a:rPr>
              <a:t>Actiegroep</a:t>
            </a:r>
            <a:r>
              <a:rPr lang="de-DE" sz="1600" b="1" dirty="0" smtClean="0">
                <a:solidFill>
                  <a:schemeClr val="accent1"/>
                </a:solidFill>
                <a:latin typeface="+mn-lt"/>
              </a:rPr>
              <a:t> </a:t>
            </a:r>
            <a:r>
              <a:rPr lang="de-DE" sz="1600" b="1" dirty="0" err="1" smtClean="0">
                <a:solidFill>
                  <a:schemeClr val="accent1"/>
                </a:solidFill>
                <a:latin typeface="+mn-lt"/>
              </a:rPr>
              <a:t>Duits</a:t>
            </a:r>
            <a:r>
              <a:rPr lang="de-DE" sz="1600" b="1" dirty="0" smtClean="0">
                <a:solidFill>
                  <a:schemeClr val="accent1"/>
                </a:solidFill>
                <a:latin typeface="+mn-lt"/>
              </a:rPr>
              <a:t> </a:t>
            </a:r>
            <a:r>
              <a:rPr lang="de-DE" sz="1600" dirty="0" smtClean="0">
                <a:solidFill>
                  <a:srgbClr val="404040"/>
                </a:solidFill>
                <a:latin typeface="+mn-lt"/>
              </a:rPr>
              <a:t>besteht aus </a:t>
            </a:r>
            <a:br>
              <a:rPr lang="de-DE" sz="1600" dirty="0" smtClean="0">
                <a:solidFill>
                  <a:srgbClr val="404040"/>
                </a:solidFill>
                <a:latin typeface="+mn-lt"/>
              </a:rPr>
            </a:br>
            <a:r>
              <a:rPr lang="de-DE" sz="1600" dirty="0" smtClean="0">
                <a:solidFill>
                  <a:srgbClr val="404040"/>
                </a:solidFill>
                <a:latin typeface="+mn-lt"/>
              </a:rPr>
              <a:t>der Deutschen Botschaft Den Haag, </a:t>
            </a:r>
            <a:br>
              <a:rPr lang="de-DE" sz="1600" dirty="0" smtClean="0">
                <a:solidFill>
                  <a:srgbClr val="404040"/>
                </a:solidFill>
                <a:latin typeface="+mn-lt"/>
              </a:rPr>
            </a:br>
            <a:r>
              <a:rPr lang="de-DE" sz="1600" dirty="0" smtClean="0">
                <a:solidFill>
                  <a:srgbClr val="404040"/>
                </a:solidFill>
                <a:latin typeface="+mn-lt"/>
              </a:rPr>
              <a:t>dem Goethe-Institut Niederlande, </a:t>
            </a:r>
            <a:br>
              <a:rPr lang="de-DE" sz="1600" dirty="0" smtClean="0">
                <a:solidFill>
                  <a:srgbClr val="404040"/>
                </a:solidFill>
                <a:latin typeface="+mn-lt"/>
              </a:rPr>
            </a:br>
            <a:r>
              <a:rPr lang="de-DE" sz="1600" dirty="0" smtClean="0">
                <a:solidFill>
                  <a:srgbClr val="404040"/>
                </a:solidFill>
                <a:latin typeface="+mn-lt"/>
              </a:rPr>
              <a:t>dem </a:t>
            </a:r>
            <a:r>
              <a:rPr lang="de-DE" sz="1600" dirty="0" err="1" smtClean="0">
                <a:solidFill>
                  <a:srgbClr val="404040"/>
                </a:solidFill>
                <a:latin typeface="+mn-lt"/>
              </a:rPr>
              <a:t>Duitsland</a:t>
            </a:r>
            <a:r>
              <a:rPr lang="de-DE" sz="1600" dirty="0">
                <a:solidFill>
                  <a:srgbClr val="404040"/>
                </a:solidFill>
                <a:latin typeface="+mn-lt"/>
              </a:rPr>
              <a:t> </a:t>
            </a:r>
            <a:r>
              <a:rPr lang="de-DE" sz="1600" dirty="0" smtClean="0">
                <a:solidFill>
                  <a:srgbClr val="404040"/>
                </a:solidFill>
                <a:latin typeface="+mn-lt"/>
              </a:rPr>
              <a:t>Institut Amsterdam </a:t>
            </a:r>
            <a:br>
              <a:rPr lang="de-DE" sz="1600" dirty="0" smtClean="0">
                <a:solidFill>
                  <a:srgbClr val="404040"/>
                </a:solidFill>
                <a:latin typeface="+mn-lt"/>
              </a:rPr>
            </a:br>
            <a:r>
              <a:rPr lang="de-DE" sz="1600" dirty="0" smtClean="0">
                <a:solidFill>
                  <a:srgbClr val="404040"/>
                </a:solidFill>
                <a:latin typeface="+mn-lt"/>
              </a:rPr>
              <a:t>und der Deutsch-Niederländischen Handelskammer. </a:t>
            </a:r>
            <a:endParaRPr lang="de-DE" sz="1600" dirty="0">
              <a:solidFill>
                <a:srgbClr val="404040"/>
              </a:solidFill>
              <a:latin typeface="+mn-lt"/>
            </a:endParaRPr>
          </a:p>
        </p:txBody>
      </p:sp>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284857" y="5534856"/>
            <a:ext cx="1519391" cy="77446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V:\Sprache\Mach-Mit -Mobil\Logos\GI_Logo_vertical_green_sRG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4128" y="4302361"/>
            <a:ext cx="607193" cy="9753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47157"/>
          <a:stretch/>
        </p:blipFill>
        <p:spPr bwMode="auto">
          <a:xfrm>
            <a:off x="7020272" y="5527521"/>
            <a:ext cx="1740627" cy="93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4829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611" y="1782688"/>
            <a:ext cx="8229600" cy="4876800"/>
          </a:xfrm>
        </p:spPr>
        <p:txBody>
          <a:bodyPr/>
          <a:lstStyle/>
          <a:p>
            <a:r>
              <a:rPr lang="nl-NL" sz="2800" dirty="0" err="1" smtClean="0">
                <a:latin typeface="Calibri" panose="020F0502020204030204" pitchFamily="34" charset="0"/>
              </a:rPr>
              <a:t>Deutsch</a:t>
            </a:r>
            <a:r>
              <a:rPr lang="nl-NL" sz="2800" dirty="0" smtClean="0">
                <a:latin typeface="Calibri" panose="020F0502020204030204" pitchFamily="34" charset="0"/>
              </a:rPr>
              <a:t> </a:t>
            </a:r>
            <a:r>
              <a:rPr lang="nl-NL" sz="2800" dirty="0" err="1" smtClean="0">
                <a:latin typeface="Calibri" panose="020F0502020204030204" pitchFamily="34" charset="0"/>
              </a:rPr>
              <a:t>ist</a:t>
            </a:r>
            <a:r>
              <a:rPr lang="nl-NL" sz="2800" dirty="0" smtClean="0">
                <a:latin typeface="Calibri" panose="020F0502020204030204" pitchFamily="34" charset="0"/>
              </a:rPr>
              <a:t> die </a:t>
            </a:r>
            <a:r>
              <a:rPr lang="nl-NL" sz="2800" dirty="0" err="1" smtClean="0">
                <a:latin typeface="Calibri" panose="020F0502020204030204" pitchFamily="34" charset="0"/>
              </a:rPr>
              <a:t>meistgesprochene</a:t>
            </a:r>
            <a:r>
              <a:rPr lang="nl-NL" sz="2800" dirty="0" smtClean="0">
                <a:latin typeface="Calibri" panose="020F0502020204030204" pitchFamily="34" charset="0"/>
              </a:rPr>
              <a:t> </a:t>
            </a:r>
            <a:r>
              <a:rPr lang="nl-NL" sz="2800" dirty="0" err="1" smtClean="0">
                <a:latin typeface="Calibri" panose="020F0502020204030204" pitchFamily="34" charset="0"/>
              </a:rPr>
              <a:t>Muttersprache</a:t>
            </a:r>
            <a:r>
              <a:rPr lang="nl-NL" sz="2800" dirty="0" smtClean="0">
                <a:latin typeface="Calibri" panose="020F0502020204030204" pitchFamily="34" charset="0"/>
              </a:rPr>
              <a:t> </a:t>
            </a:r>
            <a:r>
              <a:rPr lang="nl-NL" sz="2800" dirty="0" err="1" smtClean="0">
                <a:latin typeface="Calibri" panose="020F0502020204030204" pitchFamily="34" charset="0"/>
              </a:rPr>
              <a:t>Europas</a:t>
            </a:r>
            <a:r>
              <a:rPr lang="nl-NL" sz="2800" dirty="0" smtClean="0">
                <a:latin typeface="Calibri" panose="020F0502020204030204" pitchFamily="34" charset="0"/>
              </a:rPr>
              <a:t>.</a:t>
            </a:r>
          </a:p>
          <a:p>
            <a:endParaRPr lang="nl-NL" sz="2800" dirty="0" smtClean="0">
              <a:latin typeface="Calibri" panose="020F0502020204030204" pitchFamily="34" charset="0"/>
            </a:endParaRPr>
          </a:p>
          <a:p>
            <a:endParaRPr lang="nl-NL" sz="2800" dirty="0">
              <a:latin typeface="Calibri" panose="020F0502020204030204" pitchFamily="34" charset="0"/>
            </a:endParaRPr>
          </a:p>
          <a:p>
            <a:pPr lvl="1"/>
            <a:r>
              <a:rPr lang="nl-NL" sz="2400" dirty="0" err="1" smtClean="0">
                <a:latin typeface="Calibri" panose="020F0502020204030204" pitchFamily="34" charset="0"/>
              </a:rPr>
              <a:t>Käppi</a:t>
            </a:r>
            <a:r>
              <a:rPr lang="nl-NL" sz="2400" dirty="0" smtClean="0">
                <a:latin typeface="Calibri" panose="020F0502020204030204" pitchFamily="34" charset="0"/>
              </a:rPr>
              <a:t> </a:t>
            </a:r>
            <a:r>
              <a:rPr lang="nl-NL" sz="2400" dirty="0" err="1" smtClean="0">
                <a:latin typeface="Calibri" panose="020F0502020204030204" pitchFamily="34" charset="0"/>
              </a:rPr>
              <a:t>auf</a:t>
            </a:r>
            <a:r>
              <a:rPr lang="nl-NL" sz="2400" dirty="0" smtClean="0">
                <a:latin typeface="Calibri" panose="020F0502020204030204" pitchFamily="34" charset="0"/>
              </a:rPr>
              <a:t>: </a:t>
            </a:r>
            <a:r>
              <a:rPr lang="nl-NL" sz="2400" i="1" dirty="0" err="1" smtClean="0">
                <a:latin typeface="Calibri" panose="020F0502020204030204" pitchFamily="34" charset="0"/>
              </a:rPr>
              <a:t>richtig</a:t>
            </a:r>
            <a:endParaRPr lang="nl-NL" sz="2400" i="1" dirty="0" smtClean="0">
              <a:latin typeface="Calibri" panose="020F0502020204030204" pitchFamily="34" charset="0"/>
            </a:endParaRPr>
          </a:p>
          <a:p>
            <a:pPr lvl="1"/>
            <a:r>
              <a:rPr lang="nl-NL" sz="2400" dirty="0" err="1" smtClean="0">
                <a:latin typeface="Calibri" panose="020F0502020204030204" pitchFamily="34" charset="0"/>
              </a:rPr>
              <a:t>Käppi</a:t>
            </a:r>
            <a:r>
              <a:rPr lang="nl-NL" sz="2400" dirty="0" smtClean="0">
                <a:latin typeface="Calibri" panose="020F0502020204030204" pitchFamily="34" charset="0"/>
              </a:rPr>
              <a:t> </a:t>
            </a:r>
            <a:r>
              <a:rPr lang="nl-NL" sz="2400" dirty="0" err="1" smtClean="0">
                <a:latin typeface="Calibri" panose="020F0502020204030204" pitchFamily="34" charset="0"/>
              </a:rPr>
              <a:t>ab</a:t>
            </a:r>
            <a:r>
              <a:rPr lang="nl-NL" sz="2400" dirty="0" smtClean="0">
                <a:latin typeface="Calibri" panose="020F0502020204030204" pitchFamily="34" charset="0"/>
              </a:rPr>
              <a:t>: </a:t>
            </a:r>
            <a:r>
              <a:rPr lang="nl-NL" sz="2400" i="1" dirty="0" err="1" smtClean="0">
                <a:latin typeface="Calibri" panose="020F0502020204030204" pitchFamily="34" charset="0"/>
              </a:rPr>
              <a:t>falsch</a:t>
            </a:r>
            <a:endParaRPr lang="nl-NL" sz="2400" i="1" dirty="0" smtClean="0">
              <a:latin typeface="Calibri" panose="020F0502020204030204" pitchFamily="34" charset="0"/>
            </a:endParaRPr>
          </a:p>
          <a:p>
            <a:pPr lvl="1"/>
            <a:endParaRPr lang="nl-NL" sz="2400" dirty="0">
              <a:latin typeface="Calibri" panose="020F0502020204030204" pitchFamily="34" charset="0"/>
            </a:endParaRPr>
          </a:p>
          <a:p>
            <a:pPr lvl="1"/>
            <a:endParaRPr lang="nl-NL" sz="2400" dirty="0" smtClean="0">
              <a:latin typeface="Calibri" panose="020F0502020204030204" pitchFamily="34" charset="0"/>
            </a:endParaRPr>
          </a:p>
          <a:p>
            <a:pPr marL="274637" lvl="1" indent="0">
              <a:buNone/>
            </a:pPr>
            <a:endParaRPr lang="en-US" sz="2400" dirty="0">
              <a:latin typeface="Calibri" panose="020F0502020204030204" pitchFamily="34" charset="0"/>
            </a:endParaRPr>
          </a:p>
        </p:txBody>
      </p:sp>
      <p:sp>
        <p:nvSpPr>
          <p:cNvPr id="2" name="Title 1"/>
          <p:cNvSpPr>
            <a:spLocks noGrp="1"/>
          </p:cNvSpPr>
          <p:nvPr>
            <p:ph type="title"/>
          </p:nvPr>
        </p:nvSpPr>
        <p:spPr/>
        <p:txBody>
          <a:bodyPr/>
          <a:lstStyle/>
          <a:p>
            <a:r>
              <a:rPr lang="nl-NL" dirty="0" err="1" smtClean="0">
                <a:solidFill>
                  <a:schemeClr val="accent1"/>
                </a:solidFill>
                <a:latin typeface="Calibri" panose="020F0502020204030204" pitchFamily="34" charset="0"/>
              </a:rPr>
              <a:t>Frage</a:t>
            </a:r>
            <a:r>
              <a:rPr lang="nl-NL" dirty="0" smtClean="0">
                <a:solidFill>
                  <a:schemeClr val="accent1"/>
                </a:solidFill>
                <a:latin typeface="Calibri" panose="020F0502020204030204" pitchFamily="34" charset="0"/>
              </a:rPr>
              <a:t> 1</a:t>
            </a:r>
            <a:endParaRPr lang="en-US" dirty="0">
              <a:solidFill>
                <a:schemeClr val="accent1"/>
              </a:solidFill>
              <a:latin typeface="Calibri" panose="020F0502020204030204" pitchFamily="34" charset="0"/>
            </a:endParaRPr>
          </a:p>
        </p:txBody>
      </p:sp>
      <p:pic>
        <p:nvPicPr>
          <p:cNvPr id="16" name="Picture 4" descr="P:\Algemeen\Activiteiten 2012\Actiegroep Duits\mach mit logo_ RGB_D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692696"/>
            <a:ext cx="984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p:nvPr/>
        </p:nvSpPr>
        <p:spPr>
          <a:xfrm>
            <a:off x="4728958" y="6222862"/>
            <a:ext cx="2592288"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latin typeface="+mj-lt"/>
              </a:rPr>
              <a:t>© </a:t>
            </a:r>
            <a:r>
              <a:rPr lang="en-US" sz="800" dirty="0" smtClean="0">
                <a:solidFill>
                  <a:schemeClr val="bg1"/>
                </a:solidFill>
                <a:latin typeface="+mj-lt"/>
              </a:rPr>
              <a:t>_</a:t>
            </a:r>
            <a:endParaRPr lang="nl-NL" sz="800" dirty="0" smtClean="0">
              <a:solidFill>
                <a:schemeClr val="bg1"/>
              </a:solidFill>
              <a:latin typeface="+mj-lt"/>
            </a:endParaRPr>
          </a:p>
        </p:txBody>
      </p:sp>
      <p:pic>
        <p:nvPicPr>
          <p:cNvPr id="6146" name="Picture 2" descr="C:\Users\ovu32265\Downloads\3521187747_711d16bc5d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047474"/>
            <a:ext cx="4102550" cy="29942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572000" y="6041710"/>
            <a:ext cx="1154483" cy="338554"/>
          </a:xfrm>
          <a:prstGeom prst="rect">
            <a:avLst/>
          </a:prstGeom>
        </p:spPr>
        <p:txBody>
          <a:bodyPr wrap="none">
            <a:spAutoFit/>
          </a:bodyPr>
          <a:lstStyle/>
          <a:p>
            <a:r>
              <a:rPr lang="en-US" sz="800" dirty="0"/>
              <a:t>© </a:t>
            </a:r>
            <a:r>
              <a:rPr lang="en-US" sz="800" dirty="0" smtClean="0"/>
              <a:t>Flickr.com/</a:t>
            </a:r>
            <a:r>
              <a:rPr lang="en-US" sz="800" dirty="0" err="1" smtClean="0"/>
              <a:t>Marcmo</a:t>
            </a:r>
            <a:endParaRPr lang="en-US" sz="800" dirty="0" smtClean="0"/>
          </a:p>
          <a:p>
            <a:endParaRPr lang="en-US" sz="800" dirty="0"/>
          </a:p>
        </p:txBody>
      </p:sp>
    </p:spTree>
    <p:extLst>
      <p:ext uri="{BB962C8B-B14F-4D97-AF65-F5344CB8AC3E}">
        <p14:creationId xmlns:p14="http://schemas.microsoft.com/office/powerpoint/2010/main" val="308656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solidFill>
                  <a:schemeClr val="accent1"/>
                </a:solidFill>
                <a:latin typeface="Calibri" panose="020F0502020204030204" pitchFamily="34" charset="0"/>
              </a:rPr>
              <a:t>Frage</a:t>
            </a:r>
            <a:r>
              <a:rPr lang="nl-NL" dirty="0" smtClean="0">
                <a:solidFill>
                  <a:schemeClr val="accent1"/>
                </a:solidFill>
                <a:latin typeface="Calibri" panose="020F0502020204030204" pitchFamily="34" charset="0"/>
              </a:rPr>
              <a:t> 2</a:t>
            </a:r>
            <a:endParaRPr lang="en-US" dirty="0">
              <a:solidFill>
                <a:schemeClr val="accent1"/>
              </a:solidFill>
              <a:latin typeface="Calibri" panose="020F0502020204030204" pitchFamily="34" charset="0"/>
            </a:endParaRPr>
          </a:p>
        </p:txBody>
      </p:sp>
      <p:sp>
        <p:nvSpPr>
          <p:cNvPr id="3" name="Content Placeholder 2"/>
          <p:cNvSpPr>
            <a:spLocks noGrp="1"/>
          </p:cNvSpPr>
          <p:nvPr>
            <p:ph idx="1"/>
          </p:nvPr>
        </p:nvSpPr>
        <p:spPr>
          <a:xfrm>
            <a:off x="457200" y="1600200"/>
            <a:ext cx="8147248" cy="4876800"/>
          </a:xfrm>
        </p:spPr>
        <p:txBody>
          <a:bodyPr/>
          <a:lstStyle/>
          <a:p>
            <a:r>
              <a:rPr lang="nl-NL" sz="2800" dirty="0" err="1" smtClean="0">
                <a:latin typeface="Calibri" panose="020F0502020204030204" pitchFamily="34" charset="0"/>
              </a:rPr>
              <a:t>Niederländisch</a:t>
            </a:r>
            <a:r>
              <a:rPr lang="nl-NL" sz="2800" dirty="0" smtClean="0">
                <a:latin typeface="Calibri" panose="020F0502020204030204" pitchFamily="34" charset="0"/>
              </a:rPr>
              <a:t> </a:t>
            </a:r>
            <a:r>
              <a:rPr lang="nl-NL" sz="2800" dirty="0" err="1" smtClean="0">
                <a:latin typeface="Calibri" panose="020F0502020204030204" pitchFamily="34" charset="0"/>
              </a:rPr>
              <a:t>und</a:t>
            </a:r>
            <a:r>
              <a:rPr lang="nl-NL" sz="2800" dirty="0" smtClean="0">
                <a:latin typeface="Calibri" panose="020F0502020204030204" pitchFamily="34" charset="0"/>
              </a:rPr>
              <a:t> </a:t>
            </a:r>
            <a:r>
              <a:rPr lang="nl-NL" sz="2800" dirty="0" err="1" smtClean="0">
                <a:latin typeface="Calibri" panose="020F0502020204030204" pitchFamily="34" charset="0"/>
              </a:rPr>
              <a:t>Deutsch</a:t>
            </a:r>
            <a:r>
              <a:rPr lang="nl-NL" sz="2800" dirty="0" smtClean="0">
                <a:latin typeface="Calibri" panose="020F0502020204030204" pitchFamily="34" charset="0"/>
              </a:rPr>
              <a:t> </a:t>
            </a:r>
            <a:r>
              <a:rPr lang="nl-NL" sz="2800" dirty="0" err="1" smtClean="0">
                <a:latin typeface="Calibri" panose="020F0502020204030204" pitchFamily="34" charset="0"/>
              </a:rPr>
              <a:t>sind</a:t>
            </a:r>
            <a:r>
              <a:rPr lang="nl-NL" sz="2800" dirty="0" smtClean="0">
                <a:latin typeface="Calibri" panose="020F0502020204030204" pitchFamily="34" charset="0"/>
              </a:rPr>
              <a:t> </a:t>
            </a:r>
            <a:r>
              <a:rPr lang="nl-NL" sz="2800" dirty="0" err="1" smtClean="0">
                <a:latin typeface="Calibri" panose="020F0502020204030204" pitchFamily="34" charset="0"/>
              </a:rPr>
              <a:t>sich</a:t>
            </a:r>
            <a:r>
              <a:rPr lang="nl-NL" sz="2800" dirty="0" smtClean="0">
                <a:latin typeface="Calibri" panose="020F0502020204030204" pitchFamily="34" charset="0"/>
              </a:rPr>
              <a:t> </a:t>
            </a:r>
            <a:r>
              <a:rPr lang="nl-NL" sz="2800" dirty="0" err="1" smtClean="0">
                <a:latin typeface="Calibri" panose="020F0502020204030204" pitchFamily="34" charset="0"/>
              </a:rPr>
              <a:t>sehr</a:t>
            </a:r>
            <a:r>
              <a:rPr lang="nl-NL" sz="2800" dirty="0" smtClean="0">
                <a:latin typeface="Calibri" panose="020F0502020204030204" pitchFamily="34" charset="0"/>
              </a:rPr>
              <a:t> </a:t>
            </a:r>
            <a:r>
              <a:rPr lang="nl-NL" sz="2800" dirty="0" err="1" smtClean="0">
                <a:latin typeface="Calibri" panose="020F0502020204030204" pitchFamily="34" charset="0"/>
              </a:rPr>
              <a:t>ähnlich</a:t>
            </a:r>
            <a:r>
              <a:rPr lang="nl-NL" sz="2800" dirty="0" smtClean="0">
                <a:latin typeface="Calibri" panose="020F0502020204030204" pitchFamily="34" charset="0"/>
              </a:rPr>
              <a:t> </a:t>
            </a:r>
            <a:r>
              <a:rPr lang="nl-NL" sz="2800" dirty="0" err="1" smtClean="0">
                <a:latin typeface="Calibri" panose="020F0502020204030204" pitchFamily="34" charset="0"/>
              </a:rPr>
              <a:t>und</a:t>
            </a:r>
            <a:r>
              <a:rPr lang="nl-NL" sz="2800" dirty="0" smtClean="0">
                <a:latin typeface="Calibri" panose="020F0502020204030204" pitchFamily="34" charset="0"/>
              </a:rPr>
              <a:t> man </a:t>
            </a:r>
            <a:r>
              <a:rPr lang="nl-NL" sz="2800" dirty="0" err="1" smtClean="0">
                <a:latin typeface="Calibri" panose="020F0502020204030204" pitchFamily="34" charset="0"/>
              </a:rPr>
              <a:t>kann</a:t>
            </a:r>
            <a:r>
              <a:rPr lang="nl-NL" sz="2800" dirty="0" smtClean="0">
                <a:latin typeface="Calibri" panose="020F0502020204030204" pitchFamily="34" charset="0"/>
              </a:rPr>
              <a:t> manche </a:t>
            </a:r>
            <a:r>
              <a:rPr lang="nl-NL" sz="2800" dirty="0" err="1" smtClean="0">
                <a:latin typeface="Calibri" panose="020F0502020204030204" pitchFamily="34" charset="0"/>
              </a:rPr>
              <a:t>Ausdrücke</a:t>
            </a:r>
            <a:r>
              <a:rPr lang="nl-NL" sz="2800" dirty="0" smtClean="0">
                <a:latin typeface="Calibri" panose="020F0502020204030204" pitchFamily="34" charset="0"/>
              </a:rPr>
              <a:t> </a:t>
            </a:r>
            <a:r>
              <a:rPr lang="nl-NL" sz="2800" dirty="0" err="1" smtClean="0">
                <a:latin typeface="Calibri" panose="020F0502020204030204" pitchFamily="34" charset="0"/>
              </a:rPr>
              <a:t>fast</a:t>
            </a:r>
            <a:r>
              <a:rPr lang="nl-NL" sz="2800" dirty="0" smtClean="0">
                <a:latin typeface="Calibri" panose="020F0502020204030204" pitchFamily="34" charset="0"/>
              </a:rPr>
              <a:t> </a:t>
            </a:r>
            <a:r>
              <a:rPr lang="nl-NL" sz="2800" dirty="0" err="1" smtClean="0">
                <a:latin typeface="Calibri" panose="020F0502020204030204" pitchFamily="34" charset="0"/>
              </a:rPr>
              <a:t>buchstäblich</a:t>
            </a:r>
            <a:r>
              <a:rPr lang="nl-NL" sz="2800" dirty="0" smtClean="0">
                <a:latin typeface="Calibri" panose="020F0502020204030204" pitchFamily="34" charset="0"/>
              </a:rPr>
              <a:t> </a:t>
            </a:r>
            <a:r>
              <a:rPr lang="nl-NL" sz="2800" dirty="0" err="1" smtClean="0">
                <a:latin typeface="Calibri" panose="020F0502020204030204" pitchFamily="34" charset="0"/>
              </a:rPr>
              <a:t>übersetzen</a:t>
            </a:r>
            <a:r>
              <a:rPr lang="nl-NL" sz="2800" dirty="0" smtClean="0">
                <a:latin typeface="Calibri" panose="020F0502020204030204" pitchFamily="34" charset="0"/>
              </a:rPr>
              <a:t>. Das </a:t>
            </a:r>
            <a:r>
              <a:rPr lang="nl-NL" sz="2800" dirty="0" err="1" smtClean="0">
                <a:latin typeface="Calibri" panose="020F0502020204030204" pitchFamily="34" charset="0"/>
              </a:rPr>
              <a:t>geht</a:t>
            </a:r>
            <a:r>
              <a:rPr lang="nl-NL" sz="2800" dirty="0" smtClean="0">
                <a:latin typeface="Calibri" panose="020F0502020204030204" pitchFamily="34" charset="0"/>
              </a:rPr>
              <a:t> nicht immer gut: </a:t>
            </a:r>
            <a:r>
              <a:rPr lang="nl-NL" sz="2800" dirty="0" err="1" smtClean="0">
                <a:latin typeface="Calibri" panose="020F0502020204030204" pitchFamily="34" charset="0"/>
              </a:rPr>
              <a:t>Wenn</a:t>
            </a:r>
            <a:r>
              <a:rPr lang="nl-NL" sz="2800" dirty="0" smtClean="0">
                <a:latin typeface="Calibri" panose="020F0502020204030204" pitchFamily="34" charset="0"/>
              </a:rPr>
              <a:t> </a:t>
            </a:r>
            <a:r>
              <a:rPr lang="nl-NL" sz="2800" dirty="0" err="1" smtClean="0">
                <a:latin typeface="Calibri" panose="020F0502020204030204" pitchFamily="34" charset="0"/>
              </a:rPr>
              <a:t>Niederländern</a:t>
            </a:r>
            <a:r>
              <a:rPr lang="nl-NL" sz="2800" dirty="0" smtClean="0">
                <a:latin typeface="Calibri" panose="020F0502020204030204" pitchFamily="34" charset="0"/>
              </a:rPr>
              <a:t> kalt </a:t>
            </a:r>
            <a:r>
              <a:rPr lang="nl-NL" sz="2800" dirty="0" err="1" smtClean="0">
                <a:latin typeface="Calibri" panose="020F0502020204030204" pitchFamily="34" charset="0"/>
              </a:rPr>
              <a:t>ist</a:t>
            </a:r>
            <a:r>
              <a:rPr lang="nl-NL" sz="2800" dirty="0" smtClean="0">
                <a:latin typeface="Calibri" panose="020F0502020204030204" pitchFamily="34" charset="0"/>
              </a:rPr>
              <a:t>, </a:t>
            </a:r>
            <a:r>
              <a:rPr lang="nl-NL" sz="2800" dirty="0" err="1" smtClean="0">
                <a:latin typeface="Calibri" panose="020F0502020204030204" pitchFamily="34" charset="0"/>
              </a:rPr>
              <a:t>bekommen</a:t>
            </a:r>
            <a:r>
              <a:rPr lang="nl-NL" sz="2800" dirty="0" smtClean="0">
                <a:latin typeface="Calibri" panose="020F0502020204030204" pitchFamily="34" charset="0"/>
              </a:rPr>
              <a:t> </a:t>
            </a:r>
            <a:r>
              <a:rPr lang="nl-NL" sz="2800" dirty="0" err="1" smtClean="0">
                <a:latin typeface="Calibri" panose="020F0502020204030204" pitchFamily="34" charset="0"/>
              </a:rPr>
              <a:t>sie</a:t>
            </a:r>
            <a:r>
              <a:rPr lang="nl-NL" sz="2800" dirty="0" smtClean="0">
                <a:latin typeface="Calibri" panose="020F0502020204030204" pitchFamily="34" charset="0"/>
              </a:rPr>
              <a:t> “kippenvel”. </a:t>
            </a:r>
          </a:p>
          <a:p>
            <a:pPr marL="0" indent="0">
              <a:buNone/>
            </a:pPr>
            <a:r>
              <a:rPr lang="nl-NL" sz="2800" dirty="0" smtClean="0">
                <a:latin typeface="Calibri" panose="020F0502020204030204" pitchFamily="34" charset="0"/>
              </a:rPr>
              <a:t>  </a:t>
            </a:r>
            <a:r>
              <a:rPr lang="nl-NL" dirty="0" smtClean="0">
                <a:latin typeface="Calibri" panose="020F0502020204030204" pitchFamily="34" charset="0"/>
              </a:rPr>
              <a:t>Deutsche </a:t>
            </a:r>
            <a:r>
              <a:rPr lang="nl-NL" dirty="0" err="1" smtClean="0">
                <a:latin typeface="Calibri" panose="020F0502020204030204" pitchFamily="34" charset="0"/>
              </a:rPr>
              <a:t>haben</a:t>
            </a:r>
            <a:r>
              <a:rPr lang="nl-NL" dirty="0" smtClean="0">
                <a:latin typeface="Calibri" panose="020F0502020204030204" pitchFamily="34" charset="0"/>
              </a:rPr>
              <a:t>, </a:t>
            </a:r>
            <a:r>
              <a:rPr lang="nl-NL" dirty="0" err="1" smtClean="0">
                <a:latin typeface="Calibri" panose="020F0502020204030204" pitchFamily="34" charset="0"/>
              </a:rPr>
              <a:t>wenn</a:t>
            </a:r>
            <a:r>
              <a:rPr lang="nl-NL" dirty="0" smtClean="0">
                <a:latin typeface="Calibri" panose="020F0502020204030204" pitchFamily="34" charset="0"/>
              </a:rPr>
              <a:t> </a:t>
            </a:r>
            <a:r>
              <a:rPr lang="nl-NL" dirty="0" err="1" smtClean="0">
                <a:latin typeface="Calibri" panose="020F0502020204030204" pitchFamily="34" charset="0"/>
              </a:rPr>
              <a:t>ihnen</a:t>
            </a:r>
            <a:r>
              <a:rPr lang="nl-NL" dirty="0" smtClean="0">
                <a:latin typeface="Calibri" panose="020F0502020204030204" pitchFamily="34" charset="0"/>
              </a:rPr>
              <a:t> kalt </a:t>
            </a:r>
            <a:r>
              <a:rPr lang="nl-NL" dirty="0" err="1" smtClean="0">
                <a:latin typeface="Calibri" panose="020F0502020204030204" pitchFamily="34" charset="0"/>
              </a:rPr>
              <a:t>ist</a:t>
            </a:r>
            <a:r>
              <a:rPr lang="nl-NL" dirty="0" smtClean="0">
                <a:latin typeface="Calibri" panose="020F0502020204030204" pitchFamily="34" charset="0"/>
              </a:rPr>
              <a:t>, </a:t>
            </a:r>
            <a:r>
              <a:rPr lang="nl-NL" dirty="0" err="1" smtClean="0">
                <a:latin typeface="Calibri" panose="020F0502020204030204" pitchFamily="34" charset="0"/>
              </a:rPr>
              <a:t>keine</a:t>
            </a:r>
            <a:r>
              <a:rPr lang="nl-NL" dirty="0">
                <a:latin typeface="Calibri" panose="020F0502020204030204" pitchFamily="34" charset="0"/>
              </a:rPr>
              <a:t> </a:t>
            </a:r>
            <a:r>
              <a:rPr lang="nl-NL" dirty="0" smtClean="0">
                <a:latin typeface="Calibri" panose="020F0502020204030204" pitchFamily="34" charset="0"/>
              </a:rPr>
              <a:t>“</a:t>
            </a:r>
            <a:r>
              <a:rPr lang="nl-NL" dirty="0" err="1" smtClean="0">
                <a:latin typeface="Calibri" panose="020F0502020204030204" pitchFamily="34" charset="0"/>
              </a:rPr>
              <a:t>Hühnerhaut</a:t>
            </a:r>
            <a:r>
              <a:rPr lang="nl-NL" dirty="0" smtClean="0">
                <a:latin typeface="Calibri" panose="020F0502020204030204" pitchFamily="34" charset="0"/>
              </a:rPr>
              <a:t>”. </a:t>
            </a:r>
          </a:p>
          <a:p>
            <a:pPr marL="0" indent="0">
              <a:buNone/>
            </a:pPr>
            <a:r>
              <a:rPr lang="nl-NL" dirty="0" smtClean="0">
                <a:latin typeface="Calibri" panose="020F0502020204030204" pitchFamily="34" charset="0"/>
              </a:rPr>
              <a:t>  </a:t>
            </a:r>
            <a:r>
              <a:rPr lang="nl-NL" dirty="0" err="1" smtClean="0">
                <a:latin typeface="Calibri" panose="020F0502020204030204" pitchFamily="34" charset="0"/>
              </a:rPr>
              <a:t>Sie</a:t>
            </a:r>
            <a:r>
              <a:rPr lang="nl-NL" dirty="0" smtClean="0">
                <a:latin typeface="Calibri" panose="020F0502020204030204" pitchFamily="34" charset="0"/>
              </a:rPr>
              <a:t> </a:t>
            </a:r>
            <a:r>
              <a:rPr lang="nl-NL" dirty="0" err="1" smtClean="0">
                <a:latin typeface="Calibri" panose="020F0502020204030204" pitchFamily="34" charset="0"/>
              </a:rPr>
              <a:t>haben</a:t>
            </a:r>
            <a:r>
              <a:rPr lang="nl-NL" dirty="0" smtClean="0">
                <a:latin typeface="Calibri" panose="020F0502020204030204" pitchFamily="34" charset="0"/>
              </a:rPr>
              <a:t>:</a:t>
            </a:r>
          </a:p>
          <a:p>
            <a:pPr marL="0" indent="0">
              <a:buNone/>
            </a:pPr>
            <a:endParaRPr lang="nl-NL" sz="2800" dirty="0" smtClean="0">
              <a:latin typeface="Calibri" panose="020F0502020204030204" pitchFamily="34" charset="0"/>
            </a:endParaRPr>
          </a:p>
          <a:p>
            <a:pPr lvl="1"/>
            <a:r>
              <a:rPr lang="nl-NL" sz="2400" dirty="0" err="1">
                <a:latin typeface="Calibri" panose="020F0502020204030204" pitchFamily="34" charset="0"/>
              </a:rPr>
              <a:t>Käppi</a:t>
            </a:r>
            <a:r>
              <a:rPr lang="nl-NL" sz="2400" dirty="0">
                <a:latin typeface="Calibri" panose="020F0502020204030204" pitchFamily="34" charset="0"/>
              </a:rPr>
              <a:t> </a:t>
            </a:r>
            <a:r>
              <a:rPr lang="nl-NL" sz="2400" dirty="0" err="1">
                <a:latin typeface="Calibri" panose="020F0502020204030204" pitchFamily="34" charset="0"/>
              </a:rPr>
              <a:t>auf</a:t>
            </a:r>
            <a:r>
              <a:rPr lang="nl-NL" sz="2400" dirty="0">
                <a:latin typeface="Calibri" panose="020F0502020204030204" pitchFamily="34" charset="0"/>
              </a:rPr>
              <a:t>: </a:t>
            </a:r>
            <a:r>
              <a:rPr lang="nl-NL" sz="2400" dirty="0" err="1">
                <a:latin typeface="Calibri" panose="020F0502020204030204" pitchFamily="34" charset="0"/>
              </a:rPr>
              <a:t>Gänsehaut</a:t>
            </a:r>
            <a:endParaRPr lang="nl-NL" sz="2400" dirty="0">
              <a:latin typeface="Calibri" panose="020F0502020204030204" pitchFamily="34" charset="0"/>
            </a:endParaRPr>
          </a:p>
          <a:p>
            <a:pPr lvl="1"/>
            <a:r>
              <a:rPr lang="nl-NL" sz="2400" dirty="0" err="1">
                <a:latin typeface="Calibri" panose="020F0502020204030204" pitchFamily="34" charset="0"/>
              </a:rPr>
              <a:t>Käppi</a:t>
            </a:r>
            <a:r>
              <a:rPr lang="nl-NL" sz="2400" dirty="0">
                <a:latin typeface="Calibri" panose="020F0502020204030204" pitchFamily="34" charset="0"/>
              </a:rPr>
              <a:t> </a:t>
            </a:r>
            <a:r>
              <a:rPr lang="nl-NL" sz="2400" dirty="0" err="1">
                <a:latin typeface="Calibri" panose="020F0502020204030204" pitchFamily="34" charset="0"/>
              </a:rPr>
              <a:t>ab</a:t>
            </a:r>
            <a:r>
              <a:rPr lang="nl-NL" sz="2400" dirty="0">
                <a:latin typeface="Calibri" panose="020F0502020204030204" pitchFamily="34" charset="0"/>
              </a:rPr>
              <a:t>: </a:t>
            </a:r>
            <a:r>
              <a:rPr lang="nl-NL" sz="2400" dirty="0" err="1">
                <a:latin typeface="Calibri" panose="020F0502020204030204" pitchFamily="34" charset="0"/>
              </a:rPr>
              <a:t>Pfirsichhaut</a:t>
            </a:r>
            <a:endParaRPr lang="nl-NL" sz="2400" dirty="0" smtClean="0">
              <a:latin typeface="Calibri" panose="020F0502020204030204" pitchFamily="34" charset="0"/>
            </a:endParaRPr>
          </a:p>
          <a:p>
            <a:pPr lvl="1"/>
            <a:endParaRPr lang="nl-NL" sz="1050" dirty="0" smtClean="0">
              <a:latin typeface="Calibri" panose="020F0502020204030204" pitchFamily="34" charset="0"/>
            </a:endParaRPr>
          </a:p>
          <a:p>
            <a:pPr lvl="1"/>
            <a:endParaRPr lang="nl-NL" sz="1050" dirty="0" smtClean="0">
              <a:latin typeface="Calibri" panose="020F0502020204030204" pitchFamily="34" charset="0"/>
            </a:endParaRPr>
          </a:p>
          <a:p>
            <a:pPr marL="274637" lvl="1" indent="0">
              <a:buNone/>
            </a:pPr>
            <a:r>
              <a:rPr lang="nl-NL" sz="1050" dirty="0" smtClean="0">
                <a:latin typeface="Calibri" panose="020F0502020204030204" pitchFamily="34" charset="0"/>
              </a:rPr>
              <a:t>                                                                                                                                            © Flickr.com/Jaime Pérez</a:t>
            </a:r>
            <a:endParaRPr lang="nl-NL" sz="1050" dirty="0">
              <a:latin typeface="Calibri" panose="020F0502020204030204" pitchFamily="34" charset="0"/>
            </a:endParaRPr>
          </a:p>
          <a:p>
            <a:pPr lvl="7"/>
            <a:endParaRPr lang="nl-NL" dirty="0">
              <a:latin typeface="Calibri" panose="020F0502020204030204" pitchFamily="34" charset="0"/>
            </a:endParaRPr>
          </a:p>
          <a:p>
            <a:endParaRPr lang="nl-NL" sz="2800" dirty="0" smtClean="0">
              <a:latin typeface="Calibri" panose="020F0502020204030204" pitchFamily="34" charset="0"/>
            </a:endParaRPr>
          </a:p>
        </p:txBody>
      </p:sp>
      <p:pic>
        <p:nvPicPr>
          <p:cNvPr id="5" name="Picture 4" descr="P:\Algemeen\Activiteiten 2012\Actiegroep Duits\mach mit logo_ RGB_D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692696"/>
            <a:ext cx="984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ovu96831\Downloads\394660650_a164e7b3ec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933056"/>
            <a:ext cx="3233521" cy="217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69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solidFill>
                  <a:schemeClr val="accent1"/>
                </a:solidFill>
                <a:latin typeface="Calibri" panose="020F0502020204030204" pitchFamily="34" charset="0"/>
              </a:rPr>
              <a:t>Frage</a:t>
            </a:r>
            <a:r>
              <a:rPr lang="nl-NL" dirty="0" smtClean="0">
                <a:solidFill>
                  <a:schemeClr val="accent1"/>
                </a:solidFill>
                <a:latin typeface="Calibri" panose="020F0502020204030204" pitchFamily="34" charset="0"/>
              </a:rPr>
              <a:t> 3</a:t>
            </a:r>
            <a:endParaRPr lang="en-US" dirty="0">
              <a:solidFill>
                <a:schemeClr val="accent1"/>
              </a:solidFill>
              <a:latin typeface="Calibri" panose="020F0502020204030204" pitchFamily="34" charset="0"/>
            </a:endParaRPr>
          </a:p>
        </p:txBody>
      </p:sp>
      <p:sp>
        <p:nvSpPr>
          <p:cNvPr id="3" name="Content Placeholder 2"/>
          <p:cNvSpPr>
            <a:spLocks noGrp="1"/>
          </p:cNvSpPr>
          <p:nvPr>
            <p:ph idx="1"/>
          </p:nvPr>
        </p:nvSpPr>
        <p:spPr>
          <a:xfrm>
            <a:off x="755576" y="1772816"/>
            <a:ext cx="8229600" cy="4876800"/>
          </a:xfrm>
        </p:spPr>
        <p:txBody>
          <a:bodyPr/>
          <a:lstStyle/>
          <a:p>
            <a:pPr marL="0" indent="0">
              <a:buNone/>
            </a:pPr>
            <a:r>
              <a:rPr lang="nl-NL" sz="2800" dirty="0" smtClean="0">
                <a:latin typeface="Calibri" panose="020F0502020204030204" pitchFamily="34" charset="0"/>
              </a:rPr>
              <a:t>Wie </a:t>
            </a:r>
            <a:r>
              <a:rPr lang="nl-NL" sz="2800" dirty="0" err="1" smtClean="0">
                <a:latin typeface="Calibri" panose="020F0502020204030204" pitchFamily="34" charset="0"/>
              </a:rPr>
              <a:t>im</a:t>
            </a:r>
            <a:r>
              <a:rPr lang="nl-NL" sz="2800" dirty="0" smtClean="0">
                <a:latin typeface="Calibri" panose="020F0502020204030204" pitchFamily="34" charset="0"/>
              </a:rPr>
              <a:t> </a:t>
            </a:r>
            <a:r>
              <a:rPr lang="nl-NL" sz="2800" dirty="0" err="1" smtClean="0">
                <a:latin typeface="Calibri" panose="020F0502020204030204" pitchFamily="34" charset="0"/>
              </a:rPr>
              <a:t>Niederländischen</a:t>
            </a:r>
            <a:r>
              <a:rPr lang="nl-NL" sz="2800" dirty="0" smtClean="0">
                <a:latin typeface="Calibri" panose="020F0502020204030204" pitchFamily="34" charset="0"/>
              </a:rPr>
              <a:t> </a:t>
            </a:r>
            <a:r>
              <a:rPr lang="nl-NL" sz="2800" dirty="0" err="1" smtClean="0">
                <a:latin typeface="Calibri" panose="020F0502020204030204" pitchFamily="34" charset="0"/>
              </a:rPr>
              <a:t>gibt</a:t>
            </a:r>
            <a:r>
              <a:rPr lang="nl-NL" sz="2800" dirty="0" smtClean="0">
                <a:latin typeface="Calibri" panose="020F0502020204030204" pitchFamily="34" charset="0"/>
              </a:rPr>
              <a:t> es </a:t>
            </a:r>
            <a:r>
              <a:rPr lang="nl-NL" sz="2800" dirty="0" err="1" smtClean="0">
                <a:latin typeface="Calibri" panose="020F0502020204030204" pitchFamily="34" charset="0"/>
              </a:rPr>
              <a:t>auch</a:t>
            </a:r>
            <a:r>
              <a:rPr lang="nl-NL" sz="2800" dirty="0" smtClean="0">
                <a:latin typeface="Calibri" panose="020F0502020204030204" pitchFamily="34" charset="0"/>
              </a:rPr>
              <a:t> </a:t>
            </a:r>
            <a:r>
              <a:rPr lang="nl-NL" sz="2800" dirty="0" err="1" smtClean="0">
                <a:latin typeface="Calibri" panose="020F0502020204030204" pitchFamily="34" charset="0"/>
              </a:rPr>
              <a:t>im</a:t>
            </a:r>
            <a:r>
              <a:rPr lang="nl-NL" sz="2800" dirty="0" smtClean="0">
                <a:latin typeface="Calibri" panose="020F0502020204030204" pitchFamily="34" charset="0"/>
              </a:rPr>
              <a:t> </a:t>
            </a:r>
            <a:r>
              <a:rPr lang="nl-NL" sz="2800" dirty="0" err="1" smtClean="0">
                <a:latin typeface="Calibri" panose="020F0502020204030204" pitchFamily="34" charset="0"/>
              </a:rPr>
              <a:t>Deutschen</a:t>
            </a:r>
            <a:r>
              <a:rPr lang="nl-NL" sz="2800" dirty="0" smtClean="0">
                <a:latin typeface="Calibri" panose="020F0502020204030204" pitchFamily="34" charset="0"/>
              </a:rPr>
              <a:t> </a:t>
            </a:r>
            <a:r>
              <a:rPr lang="nl-NL" sz="2800" dirty="0" err="1" smtClean="0">
                <a:latin typeface="Calibri" panose="020F0502020204030204" pitchFamily="34" charset="0"/>
              </a:rPr>
              <a:t>verschiedene</a:t>
            </a:r>
            <a:r>
              <a:rPr lang="nl-NL" sz="2800" dirty="0" smtClean="0">
                <a:latin typeface="Calibri" panose="020F0502020204030204" pitchFamily="34" charset="0"/>
              </a:rPr>
              <a:t> </a:t>
            </a:r>
            <a:r>
              <a:rPr lang="nl-NL" sz="2800" dirty="0" err="1" smtClean="0">
                <a:latin typeface="Calibri" panose="020F0502020204030204" pitchFamily="34" charset="0"/>
              </a:rPr>
              <a:t>Akzente</a:t>
            </a:r>
            <a:r>
              <a:rPr lang="nl-NL" sz="2800" dirty="0" smtClean="0">
                <a:latin typeface="Calibri" panose="020F0502020204030204" pitchFamily="34" charset="0"/>
              </a:rPr>
              <a:t> </a:t>
            </a:r>
            <a:r>
              <a:rPr lang="nl-NL" sz="2800" dirty="0" err="1" smtClean="0">
                <a:latin typeface="Calibri" panose="020F0502020204030204" pitchFamily="34" charset="0"/>
              </a:rPr>
              <a:t>und</a:t>
            </a:r>
            <a:r>
              <a:rPr lang="nl-NL" sz="2800" dirty="0" smtClean="0">
                <a:latin typeface="Calibri" panose="020F0502020204030204" pitchFamily="34" charset="0"/>
              </a:rPr>
              <a:t> </a:t>
            </a:r>
            <a:r>
              <a:rPr lang="nl-NL" sz="2800" dirty="0" err="1" smtClean="0">
                <a:latin typeface="Calibri" panose="020F0502020204030204" pitchFamily="34" charset="0"/>
              </a:rPr>
              <a:t>Dialekte</a:t>
            </a:r>
            <a:r>
              <a:rPr lang="nl-NL" sz="2800" dirty="0" smtClean="0">
                <a:latin typeface="Calibri" panose="020F0502020204030204" pitchFamily="34" charset="0"/>
              </a:rPr>
              <a:t>. Manche, wie </a:t>
            </a:r>
            <a:r>
              <a:rPr lang="nl-NL" sz="2800" dirty="0" err="1" smtClean="0">
                <a:latin typeface="Calibri" panose="020F0502020204030204" pitchFamily="34" charset="0"/>
              </a:rPr>
              <a:t>zum</a:t>
            </a:r>
            <a:r>
              <a:rPr lang="nl-NL" sz="2800" dirty="0" smtClean="0">
                <a:latin typeface="Calibri" panose="020F0502020204030204" pitchFamily="34" charset="0"/>
              </a:rPr>
              <a:t> Beispiel der </a:t>
            </a:r>
            <a:r>
              <a:rPr lang="nl-NL" sz="2800" dirty="0" err="1" smtClean="0">
                <a:latin typeface="Calibri" panose="020F0502020204030204" pitchFamily="34" charset="0"/>
              </a:rPr>
              <a:t>Dialekt</a:t>
            </a:r>
            <a:r>
              <a:rPr lang="nl-NL" sz="2800" dirty="0" smtClean="0">
                <a:latin typeface="Calibri" panose="020F0502020204030204" pitchFamily="34" charset="0"/>
              </a:rPr>
              <a:t> </a:t>
            </a:r>
            <a:r>
              <a:rPr lang="nl-NL" sz="2800" dirty="0" err="1" smtClean="0">
                <a:latin typeface="Calibri" panose="020F0502020204030204" pitchFamily="34" charset="0"/>
              </a:rPr>
              <a:t>aus</a:t>
            </a:r>
            <a:r>
              <a:rPr lang="nl-NL" sz="2800" dirty="0" smtClean="0">
                <a:latin typeface="Calibri" panose="020F0502020204030204" pitchFamily="34" charset="0"/>
              </a:rPr>
              <a:t> Köln (</a:t>
            </a:r>
            <a:r>
              <a:rPr lang="nl-NL" sz="2800" i="1" dirty="0" err="1" smtClean="0">
                <a:latin typeface="Calibri" panose="020F0502020204030204" pitchFamily="34" charset="0"/>
              </a:rPr>
              <a:t>Kölsch</a:t>
            </a:r>
            <a:r>
              <a:rPr lang="nl-NL" sz="2800" i="1" dirty="0" smtClean="0">
                <a:latin typeface="Calibri" panose="020F0502020204030204" pitchFamily="34" charset="0"/>
              </a:rPr>
              <a:t>),</a:t>
            </a:r>
            <a:r>
              <a:rPr lang="nl-NL" sz="2800" dirty="0" smtClean="0">
                <a:latin typeface="Calibri" panose="020F0502020204030204" pitchFamily="34" charset="0"/>
              </a:rPr>
              <a:t> </a:t>
            </a:r>
            <a:r>
              <a:rPr lang="nl-NL" sz="2800" dirty="0" err="1" smtClean="0">
                <a:latin typeface="Calibri" panose="020F0502020204030204" pitchFamily="34" charset="0"/>
              </a:rPr>
              <a:t>sind</a:t>
            </a:r>
            <a:r>
              <a:rPr lang="nl-NL" sz="2800" dirty="0" smtClean="0">
                <a:latin typeface="Calibri" panose="020F0502020204030204" pitchFamily="34" charset="0"/>
              </a:rPr>
              <a:t> </a:t>
            </a:r>
            <a:r>
              <a:rPr lang="nl-NL" sz="2800" dirty="0" err="1" smtClean="0">
                <a:latin typeface="Calibri" panose="020F0502020204030204" pitchFamily="34" charset="0"/>
              </a:rPr>
              <a:t>dem</a:t>
            </a:r>
            <a:r>
              <a:rPr lang="nl-NL" sz="2800" dirty="0" smtClean="0">
                <a:latin typeface="Calibri" panose="020F0502020204030204" pitchFamily="34" charset="0"/>
              </a:rPr>
              <a:t> </a:t>
            </a:r>
            <a:r>
              <a:rPr lang="nl-NL" sz="2800" dirty="0" err="1" smtClean="0">
                <a:latin typeface="Calibri" panose="020F0502020204030204" pitchFamily="34" charset="0"/>
              </a:rPr>
              <a:t>Niederländischen</a:t>
            </a:r>
            <a:r>
              <a:rPr lang="nl-NL" sz="2800" dirty="0" smtClean="0">
                <a:latin typeface="Calibri" panose="020F0502020204030204" pitchFamily="34" charset="0"/>
              </a:rPr>
              <a:t> </a:t>
            </a:r>
            <a:r>
              <a:rPr lang="nl-NL" sz="2800" dirty="0" err="1" smtClean="0">
                <a:latin typeface="Calibri" panose="020F0502020204030204" pitchFamily="34" charset="0"/>
              </a:rPr>
              <a:t>sehr</a:t>
            </a:r>
            <a:r>
              <a:rPr lang="nl-NL" sz="2800" dirty="0" smtClean="0">
                <a:latin typeface="Calibri" panose="020F0502020204030204" pitchFamily="34" charset="0"/>
              </a:rPr>
              <a:t> </a:t>
            </a:r>
            <a:r>
              <a:rPr lang="nl-NL" sz="2800" dirty="0" err="1" smtClean="0">
                <a:latin typeface="Calibri" panose="020F0502020204030204" pitchFamily="34" charset="0"/>
              </a:rPr>
              <a:t>ähnlich</a:t>
            </a:r>
            <a:r>
              <a:rPr lang="nl-NL" sz="2800" dirty="0" smtClean="0">
                <a:latin typeface="Calibri" panose="020F0502020204030204" pitchFamily="34" charset="0"/>
              </a:rPr>
              <a:t>.</a:t>
            </a:r>
            <a:endParaRPr lang="nl-NL" sz="2800" dirty="0">
              <a:latin typeface="Calibri" panose="020F0502020204030204" pitchFamily="34" charset="0"/>
            </a:endParaRPr>
          </a:p>
          <a:p>
            <a:pPr marL="0" indent="0">
              <a:buNone/>
            </a:pPr>
            <a:endParaRPr lang="nl-NL" sz="1100" dirty="0">
              <a:latin typeface="Calibri" panose="020F0502020204030204" pitchFamily="34" charset="0"/>
            </a:endParaRPr>
          </a:p>
          <a:p>
            <a:r>
              <a:rPr lang="nl-NL" dirty="0" smtClean="0">
                <a:latin typeface="Calibri" panose="020F0502020204030204" pitchFamily="34" charset="0"/>
              </a:rPr>
              <a:t>Was </a:t>
            </a:r>
            <a:r>
              <a:rPr lang="nl-NL" dirty="0" err="1" smtClean="0">
                <a:latin typeface="Calibri" panose="020F0502020204030204" pitchFamily="34" charset="0"/>
              </a:rPr>
              <a:t>bedeutet</a:t>
            </a:r>
            <a:r>
              <a:rPr lang="nl-NL" dirty="0" smtClean="0">
                <a:latin typeface="Calibri" panose="020F0502020204030204" pitchFamily="34" charset="0"/>
              </a:rPr>
              <a:t> </a:t>
            </a:r>
            <a:r>
              <a:rPr lang="nl-NL" dirty="0" err="1" smtClean="0">
                <a:latin typeface="Calibri" panose="020F0502020204030204" pitchFamily="34" charset="0"/>
              </a:rPr>
              <a:t>auf</a:t>
            </a:r>
            <a:r>
              <a:rPr lang="nl-NL" dirty="0" smtClean="0">
                <a:latin typeface="Calibri" panose="020F0502020204030204" pitchFamily="34" charset="0"/>
              </a:rPr>
              <a:t> </a:t>
            </a:r>
            <a:r>
              <a:rPr lang="nl-NL" dirty="0" err="1" smtClean="0">
                <a:latin typeface="Calibri" panose="020F0502020204030204" pitchFamily="34" charset="0"/>
              </a:rPr>
              <a:t>Niederländisch</a:t>
            </a:r>
            <a:r>
              <a:rPr lang="nl-NL" dirty="0" smtClean="0">
                <a:latin typeface="Calibri" panose="020F0502020204030204" pitchFamily="34" charset="0"/>
              </a:rPr>
              <a:t>: </a:t>
            </a:r>
          </a:p>
          <a:p>
            <a:pPr marL="0" indent="0">
              <a:buNone/>
            </a:pPr>
            <a:r>
              <a:rPr lang="nl-NL" dirty="0">
                <a:latin typeface="Calibri" panose="020F0502020204030204" pitchFamily="34" charset="0"/>
              </a:rPr>
              <a:t> </a:t>
            </a:r>
            <a:r>
              <a:rPr lang="nl-NL" dirty="0" smtClean="0">
                <a:latin typeface="Calibri" panose="020F0502020204030204" pitchFamily="34" charset="0"/>
              </a:rPr>
              <a:t>             “</a:t>
            </a:r>
            <a:r>
              <a:rPr lang="nl-NL" i="1" dirty="0" smtClean="0">
                <a:latin typeface="Calibri" panose="020F0502020204030204" pitchFamily="34" charset="0"/>
              </a:rPr>
              <a:t>Et es wie et es</a:t>
            </a:r>
            <a:r>
              <a:rPr lang="nl-NL" dirty="0" smtClean="0">
                <a:latin typeface="Calibri" panose="020F0502020204030204" pitchFamily="34" charset="0"/>
              </a:rPr>
              <a:t>”?</a:t>
            </a:r>
          </a:p>
          <a:p>
            <a:endParaRPr lang="nl-NL" dirty="0">
              <a:latin typeface="Calibri" panose="020F0502020204030204" pitchFamily="34" charset="0"/>
            </a:endParaRPr>
          </a:p>
          <a:p>
            <a:pPr lvl="1">
              <a:buFont typeface="Arial" panose="020B0604020202020204" pitchFamily="34" charset="0"/>
              <a:buChar char="•"/>
            </a:pPr>
            <a:r>
              <a:rPr lang="nl-NL" sz="2400" dirty="0" err="1" smtClean="0">
                <a:latin typeface="Calibri" panose="020F0502020204030204" pitchFamily="34" charset="0"/>
              </a:rPr>
              <a:t>Käppi</a:t>
            </a:r>
            <a:r>
              <a:rPr lang="nl-NL" sz="2400" dirty="0" smtClean="0">
                <a:latin typeface="Calibri" panose="020F0502020204030204" pitchFamily="34" charset="0"/>
              </a:rPr>
              <a:t> </a:t>
            </a:r>
            <a:r>
              <a:rPr lang="nl-NL" sz="2400" dirty="0" err="1" smtClean="0">
                <a:latin typeface="Calibri" panose="020F0502020204030204" pitchFamily="34" charset="0"/>
              </a:rPr>
              <a:t>auf</a:t>
            </a:r>
            <a:r>
              <a:rPr lang="nl-NL" sz="2400" dirty="0" smtClean="0">
                <a:latin typeface="Calibri" panose="020F0502020204030204" pitchFamily="34" charset="0"/>
              </a:rPr>
              <a:t>: </a:t>
            </a:r>
            <a:r>
              <a:rPr lang="nl-NL" sz="2400" i="1" dirty="0" smtClean="0">
                <a:latin typeface="Calibri" panose="020F0502020204030204" pitchFamily="34" charset="0"/>
              </a:rPr>
              <a:t>“hoe heet het ook alweer?”</a:t>
            </a:r>
          </a:p>
          <a:p>
            <a:pPr lvl="1"/>
            <a:r>
              <a:rPr lang="nl-NL" sz="2400" dirty="0" err="1" smtClean="0">
                <a:latin typeface="Calibri" panose="020F0502020204030204" pitchFamily="34" charset="0"/>
              </a:rPr>
              <a:t>Käppi</a:t>
            </a:r>
            <a:r>
              <a:rPr lang="nl-NL" sz="2400" dirty="0" smtClean="0">
                <a:latin typeface="Calibri" panose="020F0502020204030204" pitchFamily="34" charset="0"/>
              </a:rPr>
              <a:t> </a:t>
            </a:r>
            <a:r>
              <a:rPr lang="nl-NL" sz="2400" dirty="0" err="1" smtClean="0">
                <a:latin typeface="Calibri" panose="020F0502020204030204" pitchFamily="34" charset="0"/>
              </a:rPr>
              <a:t>ab</a:t>
            </a:r>
            <a:r>
              <a:rPr lang="nl-NL" sz="2400" dirty="0" smtClean="0">
                <a:latin typeface="Calibri" panose="020F0502020204030204" pitchFamily="34" charset="0"/>
              </a:rPr>
              <a:t>: </a:t>
            </a:r>
            <a:r>
              <a:rPr lang="nl-NL" sz="2400" i="1" dirty="0" smtClean="0">
                <a:latin typeface="Calibri" panose="020F0502020204030204" pitchFamily="34" charset="0"/>
              </a:rPr>
              <a:t>“het is zoals het is”</a:t>
            </a:r>
          </a:p>
          <a:p>
            <a:pPr lvl="1"/>
            <a:endParaRPr lang="nl-NL" sz="2400" dirty="0">
              <a:latin typeface="Calibri" panose="020F0502020204030204" pitchFamily="34" charset="0"/>
            </a:endParaRPr>
          </a:p>
        </p:txBody>
      </p:sp>
      <p:pic>
        <p:nvPicPr>
          <p:cNvPr id="7" name="Picture 4" descr="P:\Algemeen\Activiteiten 2012\Actiegroep Duits\mach mit logo_ RGB_D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692696"/>
            <a:ext cx="984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528627" y="5892067"/>
            <a:ext cx="1298753" cy="338554"/>
          </a:xfrm>
          <a:prstGeom prst="rect">
            <a:avLst/>
          </a:prstGeom>
        </p:spPr>
        <p:txBody>
          <a:bodyPr wrap="none">
            <a:spAutoFit/>
          </a:bodyPr>
          <a:lstStyle/>
          <a:p>
            <a:r>
              <a:rPr lang="en-US" sz="800" dirty="0"/>
              <a:t>© </a:t>
            </a:r>
            <a:r>
              <a:rPr lang="en-US" sz="800" dirty="0" smtClean="0"/>
              <a:t>Flickr.com/</a:t>
            </a:r>
            <a:r>
              <a:rPr lang="en-US" sz="800" dirty="0" err="1" smtClean="0"/>
              <a:t>nNitacheml</a:t>
            </a:r>
            <a:endParaRPr lang="en-US" sz="800" dirty="0" smtClean="0"/>
          </a:p>
          <a:p>
            <a:endParaRPr lang="en-US" sz="800"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9953" y="3452201"/>
            <a:ext cx="1816100"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390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solidFill>
                  <a:schemeClr val="accent1"/>
                </a:solidFill>
                <a:latin typeface="Calibri" panose="020F0502020204030204" pitchFamily="34" charset="0"/>
              </a:rPr>
              <a:t>Frage</a:t>
            </a:r>
            <a:r>
              <a:rPr lang="nl-NL" dirty="0" smtClean="0">
                <a:solidFill>
                  <a:schemeClr val="accent1"/>
                </a:solidFill>
                <a:latin typeface="Calibri" panose="020F0502020204030204" pitchFamily="34" charset="0"/>
              </a:rPr>
              <a:t> 4</a:t>
            </a:r>
            <a:endParaRPr lang="en-US" dirty="0">
              <a:solidFill>
                <a:schemeClr val="accent1"/>
              </a:solidFill>
              <a:latin typeface="Calibri" panose="020F0502020204030204" pitchFamily="34" charset="0"/>
            </a:endParaRPr>
          </a:p>
        </p:txBody>
      </p:sp>
      <p:sp>
        <p:nvSpPr>
          <p:cNvPr id="3" name="Content Placeholder 2"/>
          <p:cNvSpPr>
            <a:spLocks noGrp="1"/>
          </p:cNvSpPr>
          <p:nvPr>
            <p:ph idx="1"/>
          </p:nvPr>
        </p:nvSpPr>
        <p:spPr>
          <a:xfrm>
            <a:off x="395536" y="1644014"/>
            <a:ext cx="8229600" cy="4876800"/>
          </a:xfrm>
        </p:spPr>
        <p:txBody>
          <a:bodyPr/>
          <a:lstStyle/>
          <a:p>
            <a:pPr algn="just"/>
            <a:r>
              <a:rPr lang="de-DE" sz="2800" dirty="0" smtClean="0">
                <a:latin typeface="Calibri" panose="020F0502020204030204" pitchFamily="34" charset="0"/>
              </a:rPr>
              <a:t>„Gassi gehen“ ist eine sehr übliche Redewendung in der deutschen Sprache. Was bedeutet es?</a:t>
            </a:r>
          </a:p>
          <a:p>
            <a:pPr marL="0" indent="0" algn="just">
              <a:buNone/>
            </a:pPr>
            <a:endParaRPr lang="de-DE" sz="800" dirty="0" smtClean="0">
              <a:latin typeface="Calibri" panose="020F0502020204030204" pitchFamily="34" charset="0"/>
            </a:endParaRPr>
          </a:p>
          <a:p>
            <a:pPr algn="just">
              <a:lnSpc>
                <a:spcPct val="150000"/>
              </a:lnSpc>
            </a:pPr>
            <a:r>
              <a:rPr lang="de-DE" dirty="0" smtClean="0">
                <a:latin typeface="Calibri" panose="020F0502020204030204" pitchFamily="34" charset="0"/>
              </a:rPr>
              <a:t>Käppi auf: </a:t>
            </a:r>
            <a:r>
              <a:rPr lang="de-DE" i="1" dirty="0" smtClean="0">
                <a:latin typeface="Calibri" panose="020F0502020204030204" pitchFamily="34" charset="0"/>
              </a:rPr>
              <a:t>mit dem Hund spazieren gehen</a:t>
            </a:r>
          </a:p>
          <a:p>
            <a:pPr algn="just">
              <a:lnSpc>
                <a:spcPct val="150000"/>
              </a:lnSpc>
            </a:pPr>
            <a:r>
              <a:rPr lang="de-DE" dirty="0" smtClean="0">
                <a:latin typeface="Calibri" panose="020F0502020204030204" pitchFamily="34" charset="0"/>
              </a:rPr>
              <a:t>Käppi ab: </a:t>
            </a:r>
            <a:r>
              <a:rPr lang="de-DE" i="1" dirty="0" smtClean="0">
                <a:latin typeface="Calibri" panose="020F0502020204030204" pitchFamily="34" charset="0"/>
              </a:rPr>
              <a:t>abhauen, davon- oder weglaufen </a:t>
            </a:r>
            <a:endParaRPr lang="de-DE" dirty="0">
              <a:latin typeface="Calibri" panose="020F0502020204030204" pitchFamily="34" charset="0"/>
            </a:endParaRPr>
          </a:p>
          <a:p>
            <a:pPr algn="just"/>
            <a:endParaRPr lang="en-US" dirty="0">
              <a:latin typeface="Calibri" panose="020F0502020204030204" pitchFamily="34" charset="0"/>
            </a:endParaRPr>
          </a:p>
        </p:txBody>
      </p:sp>
      <p:pic>
        <p:nvPicPr>
          <p:cNvPr id="9" name="Picture 4" descr="P:\Algemeen\Activiteiten 2012\Actiegroep Duits\mach mit logo_ RGB_D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692696"/>
            <a:ext cx="984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ovu32265\Downloads\7689720652_79a3116d6b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074122"/>
            <a:ext cx="3371222" cy="244027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39552" y="6514401"/>
            <a:ext cx="1558440" cy="338554"/>
          </a:xfrm>
          <a:prstGeom prst="rect">
            <a:avLst/>
          </a:prstGeom>
        </p:spPr>
        <p:txBody>
          <a:bodyPr wrap="none">
            <a:spAutoFit/>
          </a:bodyPr>
          <a:lstStyle/>
          <a:p>
            <a:r>
              <a:rPr lang="en-US" sz="800" dirty="0"/>
              <a:t>© </a:t>
            </a:r>
            <a:r>
              <a:rPr lang="en-US" sz="800" dirty="0" smtClean="0"/>
              <a:t>Flickr.com/</a:t>
            </a:r>
            <a:r>
              <a:rPr lang="en-US" sz="800" dirty="0" err="1" smtClean="0"/>
              <a:t>DanielFlathagen</a:t>
            </a:r>
            <a:endParaRPr lang="en-US" sz="800" dirty="0" smtClean="0"/>
          </a:p>
          <a:p>
            <a:endParaRPr lang="en-US" sz="800" dirty="0"/>
          </a:p>
        </p:txBody>
      </p:sp>
      <p:pic>
        <p:nvPicPr>
          <p:cNvPr id="2051" name="Picture 3" descr="C:\Users\ovu32265\Downloads\8391669277_2fd1951634_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8237" y="4074119"/>
            <a:ext cx="3412233" cy="244028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835089" y="6514401"/>
            <a:ext cx="1306768" cy="461665"/>
          </a:xfrm>
          <a:prstGeom prst="rect">
            <a:avLst/>
          </a:prstGeom>
        </p:spPr>
        <p:txBody>
          <a:bodyPr wrap="none">
            <a:spAutoFit/>
          </a:bodyPr>
          <a:lstStyle/>
          <a:p>
            <a:r>
              <a:rPr lang="en-US" sz="800" dirty="0"/>
              <a:t>© </a:t>
            </a:r>
            <a:r>
              <a:rPr lang="en-US" sz="800" dirty="0" smtClean="0"/>
              <a:t>Flickr.com/</a:t>
            </a:r>
            <a:r>
              <a:rPr lang="en-US" sz="800" dirty="0" err="1" smtClean="0"/>
              <a:t>EitanShavit</a:t>
            </a:r>
            <a:endParaRPr lang="en-US" sz="800" dirty="0" smtClean="0"/>
          </a:p>
          <a:p>
            <a:endParaRPr lang="en-US" sz="800" dirty="0" smtClean="0"/>
          </a:p>
          <a:p>
            <a:endParaRPr lang="en-US" sz="800" dirty="0"/>
          </a:p>
        </p:txBody>
      </p:sp>
    </p:spTree>
    <p:extLst>
      <p:ext uri="{BB962C8B-B14F-4D97-AF65-F5344CB8AC3E}">
        <p14:creationId xmlns:p14="http://schemas.microsoft.com/office/powerpoint/2010/main" val="303335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solidFill>
                  <a:schemeClr val="accent1"/>
                </a:solidFill>
                <a:latin typeface="Calibri" panose="020F0502020204030204" pitchFamily="34" charset="0"/>
              </a:rPr>
              <a:t>Frage</a:t>
            </a:r>
            <a:r>
              <a:rPr lang="nl-NL" dirty="0" smtClean="0">
                <a:solidFill>
                  <a:schemeClr val="accent1"/>
                </a:solidFill>
                <a:latin typeface="Calibri" panose="020F0502020204030204" pitchFamily="34" charset="0"/>
              </a:rPr>
              <a:t> 5</a:t>
            </a:r>
            <a:endParaRPr lang="en-US" dirty="0">
              <a:solidFill>
                <a:schemeClr val="accent1"/>
              </a:solidFill>
              <a:latin typeface="Calibri" panose="020F0502020204030204" pitchFamily="34" charset="0"/>
            </a:endParaRPr>
          </a:p>
        </p:txBody>
      </p:sp>
      <p:sp>
        <p:nvSpPr>
          <p:cNvPr id="3" name="Content Placeholder 2"/>
          <p:cNvSpPr>
            <a:spLocks noGrp="1"/>
          </p:cNvSpPr>
          <p:nvPr>
            <p:ph idx="1"/>
          </p:nvPr>
        </p:nvSpPr>
        <p:spPr/>
        <p:txBody>
          <a:bodyPr/>
          <a:lstStyle/>
          <a:p>
            <a:r>
              <a:rPr lang="nl-NL" sz="2800" dirty="0" err="1" smtClean="0">
                <a:latin typeface="Calibri" panose="020F0502020204030204" pitchFamily="34" charset="0"/>
              </a:rPr>
              <a:t>Auch</a:t>
            </a:r>
            <a:r>
              <a:rPr lang="nl-NL" sz="2800" dirty="0" smtClean="0">
                <a:latin typeface="Calibri" panose="020F0502020204030204" pitchFamily="34" charset="0"/>
              </a:rPr>
              <a:t> in anderen </a:t>
            </a:r>
            <a:r>
              <a:rPr lang="nl-NL" sz="2800" dirty="0" err="1" smtClean="0">
                <a:latin typeface="Calibri" panose="020F0502020204030204" pitchFamily="34" charset="0"/>
              </a:rPr>
              <a:t>europäischen</a:t>
            </a:r>
            <a:r>
              <a:rPr lang="nl-NL" sz="2800" dirty="0" smtClean="0">
                <a:latin typeface="Calibri" panose="020F0502020204030204" pitchFamily="34" charset="0"/>
              </a:rPr>
              <a:t> </a:t>
            </a:r>
            <a:r>
              <a:rPr lang="nl-NL" sz="2800" dirty="0" err="1" smtClean="0">
                <a:latin typeface="Calibri" panose="020F0502020204030204" pitchFamily="34" charset="0"/>
              </a:rPr>
              <a:t>Ländern</a:t>
            </a:r>
            <a:r>
              <a:rPr lang="nl-NL" sz="2800" dirty="0" smtClean="0">
                <a:latin typeface="Calibri" panose="020F0502020204030204" pitchFamily="34" charset="0"/>
              </a:rPr>
              <a:t>, wie z. B. in </a:t>
            </a:r>
            <a:r>
              <a:rPr lang="nl-NL" sz="2800" dirty="0" err="1" smtClean="0">
                <a:latin typeface="Calibri" panose="020F0502020204030204" pitchFamily="34" charset="0"/>
              </a:rPr>
              <a:t>Österreich</a:t>
            </a:r>
            <a:r>
              <a:rPr lang="nl-NL" sz="2800" dirty="0" smtClean="0">
                <a:latin typeface="Calibri" panose="020F0502020204030204" pitchFamily="34" charset="0"/>
              </a:rPr>
              <a:t>, der Schweiz </a:t>
            </a:r>
            <a:r>
              <a:rPr lang="nl-NL" sz="2800" dirty="0" err="1" smtClean="0">
                <a:latin typeface="Calibri" panose="020F0502020204030204" pitchFamily="34" charset="0"/>
              </a:rPr>
              <a:t>oder</a:t>
            </a:r>
            <a:r>
              <a:rPr lang="nl-NL" sz="2800" dirty="0" smtClean="0">
                <a:latin typeface="Calibri" panose="020F0502020204030204" pitchFamily="34" charset="0"/>
              </a:rPr>
              <a:t> </a:t>
            </a:r>
            <a:r>
              <a:rPr lang="nl-NL" sz="2800" dirty="0" err="1" smtClean="0">
                <a:latin typeface="Calibri" panose="020F0502020204030204" pitchFamily="34" charset="0"/>
              </a:rPr>
              <a:t>einem</a:t>
            </a:r>
            <a:r>
              <a:rPr lang="nl-NL" sz="2800" dirty="0" smtClean="0">
                <a:latin typeface="Calibri" panose="020F0502020204030204" pitchFamily="34" charset="0"/>
              </a:rPr>
              <a:t> Teil </a:t>
            </a:r>
            <a:r>
              <a:rPr lang="nl-NL" sz="2800" dirty="0" err="1" smtClean="0">
                <a:latin typeface="Calibri" panose="020F0502020204030204" pitchFamily="34" charset="0"/>
              </a:rPr>
              <a:t>Belgiens</a:t>
            </a:r>
            <a:r>
              <a:rPr lang="nl-NL" sz="2800" dirty="0" smtClean="0">
                <a:latin typeface="Calibri" panose="020F0502020204030204" pitchFamily="34" charset="0"/>
              </a:rPr>
              <a:t> </a:t>
            </a:r>
            <a:r>
              <a:rPr lang="nl-NL" sz="2800" dirty="0" err="1" smtClean="0">
                <a:latin typeface="Calibri" panose="020F0502020204030204" pitchFamily="34" charset="0"/>
              </a:rPr>
              <a:t>spricht</a:t>
            </a:r>
            <a:r>
              <a:rPr lang="nl-NL" sz="2800" dirty="0" smtClean="0">
                <a:latin typeface="Calibri" panose="020F0502020204030204" pitchFamily="34" charset="0"/>
              </a:rPr>
              <a:t> man </a:t>
            </a:r>
            <a:r>
              <a:rPr lang="nl-NL" sz="2800" dirty="0" err="1" smtClean="0">
                <a:latin typeface="Calibri" panose="020F0502020204030204" pitchFamily="34" charset="0"/>
              </a:rPr>
              <a:t>Deutsch</a:t>
            </a:r>
            <a:r>
              <a:rPr lang="nl-NL" sz="2800" dirty="0" smtClean="0">
                <a:latin typeface="Calibri" panose="020F0502020204030204" pitchFamily="34" charset="0"/>
              </a:rPr>
              <a:t>. </a:t>
            </a:r>
          </a:p>
          <a:p>
            <a:pPr marL="0" indent="0">
              <a:buNone/>
            </a:pPr>
            <a:r>
              <a:rPr lang="nl-NL" sz="2800" dirty="0" smtClean="0">
                <a:latin typeface="Calibri" panose="020F0502020204030204" pitchFamily="34" charset="0"/>
              </a:rPr>
              <a:t>   </a:t>
            </a:r>
            <a:r>
              <a:rPr lang="nl-NL" dirty="0" err="1" smtClean="0">
                <a:latin typeface="Calibri" panose="020F0502020204030204" pitchFamily="34" charset="0"/>
              </a:rPr>
              <a:t>Wenn</a:t>
            </a:r>
            <a:r>
              <a:rPr lang="nl-NL" dirty="0" smtClean="0">
                <a:latin typeface="Calibri" panose="020F0502020204030204" pitchFamily="34" charset="0"/>
              </a:rPr>
              <a:t> man </a:t>
            </a:r>
            <a:r>
              <a:rPr lang="nl-NL" dirty="0" err="1" smtClean="0">
                <a:latin typeface="Calibri" panose="020F0502020204030204" pitchFamily="34" charset="0"/>
              </a:rPr>
              <a:t>Österreicher</a:t>
            </a:r>
            <a:r>
              <a:rPr lang="nl-NL" dirty="0" smtClean="0">
                <a:latin typeface="Calibri" panose="020F0502020204030204" pitchFamily="34" charset="0"/>
              </a:rPr>
              <a:t> </a:t>
            </a:r>
            <a:r>
              <a:rPr lang="nl-NL" dirty="0" err="1" smtClean="0">
                <a:latin typeface="Calibri" panose="020F0502020204030204" pitchFamily="34" charset="0"/>
              </a:rPr>
              <a:t>begrü</a:t>
            </a:r>
            <a:r>
              <a:rPr lang="el-GR" dirty="0" smtClean="0">
                <a:latin typeface="Calibri" panose="020F0502020204030204" pitchFamily="34" charset="0"/>
              </a:rPr>
              <a:t>β</a:t>
            </a:r>
            <a:r>
              <a:rPr lang="nl-NL" dirty="0" smtClean="0">
                <a:latin typeface="Calibri" panose="020F0502020204030204" pitchFamily="34" charset="0"/>
              </a:rPr>
              <a:t>t, </a:t>
            </a:r>
            <a:r>
              <a:rPr lang="nl-NL" dirty="0" err="1" smtClean="0">
                <a:latin typeface="Calibri" panose="020F0502020204030204" pitchFamily="34" charset="0"/>
              </a:rPr>
              <a:t>sagt</a:t>
            </a:r>
            <a:r>
              <a:rPr lang="nl-NL" dirty="0" smtClean="0">
                <a:latin typeface="Calibri" panose="020F0502020204030204" pitchFamily="34" charset="0"/>
              </a:rPr>
              <a:t> man … </a:t>
            </a:r>
          </a:p>
          <a:p>
            <a:pPr marL="0" indent="0">
              <a:buNone/>
            </a:pPr>
            <a:endParaRPr lang="nl-NL" sz="2800" dirty="0">
              <a:latin typeface="Calibri" panose="020F0502020204030204" pitchFamily="34" charset="0"/>
            </a:endParaRPr>
          </a:p>
          <a:p>
            <a:pPr lvl="1"/>
            <a:r>
              <a:rPr lang="nl-NL" sz="2400" dirty="0" err="1" smtClean="0">
                <a:latin typeface="Calibri" panose="020F0502020204030204" pitchFamily="34" charset="0"/>
              </a:rPr>
              <a:t>Käppi</a:t>
            </a:r>
            <a:r>
              <a:rPr lang="nl-NL" sz="2400" dirty="0" smtClean="0">
                <a:latin typeface="Calibri" panose="020F0502020204030204" pitchFamily="34" charset="0"/>
              </a:rPr>
              <a:t> </a:t>
            </a:r>
            <a:r>
              <a:rPr lang="nl-NL" sz="2400" dirty="0" err="1" smtClean="0">
                <a:latin typeface="Calibri" panose="020F0502020204030204" pitchFamily="34" charset="0"/>
              </a:rPr>
              <a:t>auf</a:t>
            </a:r>
            <a:r>
              <a:rPr lang="nl-NL" sz="2400" dirty="0" smtClean="0">
                <a:latin typeface="Calibri" panose="020F0502020204030204" pitchFamily="34" charset="0"/>
              </a:rPr>
              <a:t>: </a:t>
            </a:r>
            <a:r>
              <a:rPr lang="nl-NL" sz="2400" i="1" dirty="0" err="1" smtClean="0">
                <a:latin typeface="Calibri" panose="020F0502020204030204" pitchFamily="34" charset="0"/>
              </a:rPr>
              <a:t>Grüezi</a:t>
            </a:r>
            <a:endParaRPr lang="nl-NL" sz="2400" i="1" dirty="0" smtClean="0">
              <a:latin typeface="Calibri" panose="020F0502020204030204" pitchFamily="34" charset="0"/>
            </a:endParaRPr>
          </a:p>
          <a:p>
            <a:pPr lvl="1"/>
            <a:r>
              <a:rPr lang="nl-NL" sz="2400" dirty="0" err="1" smtClean="0">
                <a:latin typeface="Calibri" panose="020F0502020204030204" pitchFamily="34" charset="0"/>
              </a:rPr>
              <a:t>Käppi</a:t>
            </a:r>
            <a:r>
              <a:rPr lang="nl-NL" sz="2400" dirty="0" smtClean="0">
                <a:latin typeface="Calibri" panose="020F0502020204030204" pitchFamily="34" charset="0"/>
              </a:rPr>
              <a:t> </a:t>
            </a:r>
            <a:r>
              <a:rPr lang="nl-NL" sz="2400" dirty="0" err="1" smtClean="0">
                <a:latin typeface="Calibri" panose="020F0502020204030204" pitchFamily="34" charset="0"/>
              </a:rPr>
              <a:t>ab</a:t>
            </a:r>
            <a:r>
              <a:rPr lang="nl-NL" sz="2400" dirty="0" smtClean="0">
                <a:latin typeface="Calibri" panose="020F0502020204030204" pitchFamily="34" charset="0"/>
              </a:rPr>
              <a:t>: </a:t>
            </a:r>
            <a:r>
              <a:rPr lang="nl-NL" sz="2400" i="1" dirty="0" err="1" smtClean="0">
                <a:latin typeface="Calibri" panose="020F0502020204030204" pitchFamily="34" charset="0"/>
              </a:rPr>
              <a:t>Grüß</a:t>
            </a:r>
            <a:r>
              <a:rPr lang="nl-NL" sz="2400" i="1" dirty="0" smtClean="0">
                <a:latin typeface="Calibri" panose="020F0502020204030204" pitchFamily="34" charset="0"/>
              </a:rPr>
              <a:t> </a:t>
            </a:r>
            <a:r>
              <a:rPr lang="nl-NL" sz="2400" i="1" dirty="0" err="1" smtClean="0">
                <a:latin typeface="Calibri" panose="020F0502020204030204" pitchFamily="34" charset="0"/>
              </a:rPr>
              <a:t>Gott</a:t>
            </a:r>
            <a:r>
              <a:rPr lang="nl-NL" sz="2400" i="1" dirty="0" smtClean="0">
                <a:latin typeface="Calibri" panose="020F0502020204030204" pitchFamily="34" charset="0"/>
              </a:rPr>
              <a:t> </a:t>
            </a:r>
            <a:endParaRPr lang="en-US" sz="2400" dirty="0">
              <a:latin typeface="Calibri" panose="020F0502020204030204" pitchFamily="34" charset="0"/>
            </a:endParaRPr>
          </a:p>
        </p:txBody>
      </p:sp>
      <p:pic>
        <p:nvPicPr>
          <p:cNvPr id="5" name="Picture 4" descr="P:\Algemeen\Activiteiten 2012\Actiegroep Duits\mach mit logo_ RGB_D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692696"/>
            <a:ext cx="984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ovu32265\Downloads\16651610404_aa2d668da2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8488" y="3645023"/>
            <a:ext cx="3538121" cy="265412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8318" y="6278403"/>
            <a:ext cx="1449436" cy="338554"/>
          </a:xfrm>
          <a:prstGeom prst="rect">
            <a:avLst/>
          </a:prstGeom>
        </p:spPr>
        <p:txBody>
          <a:bodyPr wrap="none">
            <a:spAutoFit/>
          </a:bodyPr>
          <a:lstStyle/>
          <a:p>
            <a:r>
              <a:rPr lang="en-US" sz="800" dirty="0"/>
              <a:t>© </a:t>
            </a:r>
            <a:r>
              <a:rPr lang="en-US" sz="800" dirty="0" smtClean="0"/>
              <a:t>Flickr.com/</a:t>
            </a:r>
            <a:r>
              <a:rPr lang="en-US" sz="800" dirty="0" err="1" smtClean="0"/>
              <a:t>RobertoVerzo</a:t>
            </a:r>
            <a:endParaRPr lang="en-US" sz="800" dirty="0" smtClean="0"/>
          </a:p>
          <a:p>
            <a:endParaRPr lang="en-US" sz="800" dirty="0"/>
          </a:p>
        </p:txBody>
      </p:sp>
    </p:spTree>
    <p:extLst>
      <p:ext uri="{BB962C8B-B14F-4D97-AF65-F5344CB8AC3E}">
        <p14:creationId xmlns:p14="http://schemas.microsoft.com/office/powerpoint/2010/main" val="259115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3278" y="908720"/>
            <a:ext cx="8229600" cy="990600"/>
          </a:xfrm>
        </p:spPr>
        <p:txBody>
          <a:bodyPr>
            <a:normAutofit fontScale="90000"/>
          </a:bodyPr>
          <a:lstStyle/>
          <a:p>
            <a:r>
              <a:rPr lang="nl-NL" dirty="0" err="1" smtClean="0">
                <a:solidFill>
                  <a:schemeClr val="accent1"/>
                </a:solidFill>
                <a:latin typeface="Calibri" panose="020F0502020204030204" pitchFamily="34" charset="0"/>
              </a:rPr>
              <a:t>Frage</a:t>
            </a:r>
            <a:r>
              <a:rPr lang="nl-NL" dirty="0" smtClean="0">
                <a:solidFill>
                  <a:schemeClr val="accent1"/>
                </a:solidFill>
                <a:latin typeface="Calibri" panose="020F0502020204030204" pitchFamily="34" charset="0"/>
              </a:rPr>
              <a:t> 6</a:t>
            </a:r>
            <a:br>
              <a:rPr lang="nl-NL" dirty="0" smtClean="0">
                <a:solidFill>
                  <a:schemeClr val="accent1"/>
                </a:solidFill>
                <a:latin typeface="Calibri" panose="020F0502020204030204" pitchFamily="34" charset="0"/>
              </a:rPr>
            </a:br>
            <a:endParaRPr lang="en-US" sz="3600" dirty="0">
              <a:solidFill>
                <a:schemeClr val="tx1"/>
              </a:solidFill>
              <a:latin typeface="Calibri" panose="020F0502020204030204" pitchFamily="34" charset="0"/>
            </a:endParaRPr>
          </a:p>
        </p:txBody>
      </p:sp>
      <p:sp>
        <p:nvSpPr>
          <p:cNvPr id="4" name="Content Placeholder 3"/>
          <p:cNvSpPr>
            <a:spLocks noGrp="1"/>
          </p:cNvSpPr>
          <p:nvPr>
            <p:ph idx="4294967295"/>
          </p:nvPr>
        </p:nvSpPr>
        <p:spPr>
          <a:xfrm>
            <a:off x="667886" y="3086964"/>
            <a:ext cx="8328025" cy="3077300"/>
          </a:xfrm>
        </p:spPr>
        <p:txBody>
          <a:bodyPr numCol="2"/>
          <a:lstStyle/>
          <a:p>
            <a:endParaRPr lang="nl-NL" sz="2400" dirty="0" smtClean="0">
              <a:latin typeface="Calibri" panose="020F0502020204030204" pitchFamily="34" charset="0"/>
            </a:endParaRPr>
          </a:p>
          <a:p>
            <a:r>
              <a:rPr lang="nl-NL" sz="2400" dirty="0" err="1" smtClean="0">
                <a:latin typeface="Calibri" panose="020F0502020204030204" pitchFamily="34" charset="0"/>
              </a:rPr>
              <a:t>Käppi</a:t>
            </a:r>
            <a:r>
              <a:rPr lang="nl-NL" sz="2400" dirty="0" smtClean="0">
                <a:latin typeface="Calibri" panose="020F0502020204030204" pitchFamily="34" charset="0"/>
              </a:rPr>
              <a:t> </a:t>
            </a:r>
            <a:r>
              <a:rPr lang="nl-NL" sz="2400" dirty="0" err="1" smtClean="0">
                <a:latin typeface="Calibri" panose="020F0502020204030204" pitchFamily="34" charset="0"/>
              </a:rPr>
              <a:t>auf</a:t>
            </a:r>
            <a:r>
              <a:rPr lang="nl-NL" sz="2400" dirty="0" smtClean="0">
                <a:latin typeface="Calibri" panose="020F0502020204030204" pitchFamily="34" charset="0"/>
              </a:rPr>
              <a:t>: </a:t>
            </a:r>
            <a:r>
              <a:rPr lang="nl-NL" sz="2400" i="1" dirty="0" smtClean="0">
                <a:latin typeface="Calibri" panose="020F0502020204030204" pitchFamily="34" charset="0"/>
              </a:rPr>
              <a:t>bramen</a:t>
            </a:r>
          </a:p>
          <a:p>
            <a:r>
              <a:rPr lang="nl-NL" dirty="0" err="1" smtClean="0">
                <a:latin typeface="Calibri" panose="020F0502020204030204" pitchFamily="34" charset="0"/>
              </a:rPr>
              <a:t>Käppi</a:t>
            </a:r>
            <a:r>
              <a:rPr lang="nl-NL" dirty="0" smtClean="0">
                <a:latin typeface="Calibri" panose="020F0502020204030204" pitchFamily="34" charset="0"/>
              </a:rPr>
              <a:t> </a:t>
            </a:r>
            <a:r>
              <a:rPr lang="nl-NL" dirty="0" err="1" smtClean="0">
                <a:latin typeface="Calibri" panose="020F0502020204030204" pitchFamily="34" charset="0"/>
              </a:rPr>
              <a:t>ab</a:t>
            </a:r>
            <a:r>
              <a:rPr lang="nl-NL" dirty="0" smtClean="0">
                <a:latin typeface="Calibri" panose="020F0502020204030204" pitchFamily="34" charset="0"/>
              </a:rPr>
              <a:t>: </a:t>
            </a:r>
            <a:r>
              <a:rPr lang="nl-NL" i="1" dirty="0" smtClean="0">
                <a:latin typeface="Calibri" panose="020F0502020204030204" pitchFamily="34" charset="0"/>
              </a:rPr>
              <a:t>wilde, boze beren</a:t>
            </a:r>
            <a:endParaRPr lang="en-US" sz="2400" i="1" dirty="0">
              <a:latin typeface="Calibri" panose="020F0502020204030204" pitchFamily="34" charset="0"/>
            </a:endParaRPr>
          </a:p>
        </p:txBody>
      </p:sp>
      <p:pic>
        <p:nvPicPr>
          <p:cNvPr id="7" name="Picture 6" descr="P:\Algemeen\Activiteiten 2012\Actiegroep Duits\mach mit logo_ RGB_D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692696"/>
            <a:ext cx="984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3568" y="2132856"/>
            <a:ext cx="6912768" cy="954107"/>
          </a:xfrm>
          <a:prstGeom prst="rect">
            <a:avLst/>
          </a:prstGeom>
          <a:noFill/>
        </p:spPr>
        <p:txBody>
          <a:bodyPr wrap="square" rtlCol="0">
            <a:spAutoFit/>
          </a:bodyPr>
          <a:lstStyle/>
          <a:p>
            <a:r>
              <a:rPr lang="nl-NL" sz="2800" dirty="0" err="1" smtClean="0">
                <a:latin typeface="Calibri" panose="020F0502020204030204" pitchFamily="34" charset="0"/>
              </a:rPr>
              <a:t>Wenn</a:t>
            </a:r>
            <a:r>
              <a:rPr lang="nl-NL" sz="2800" dirty="0" smtClean="0">
                <a:latin typeface="Calibri" panose="020F0502020204030204" pitchFamily="34" charset="0"/>
              </a:rPr>
              <a:t> </a:t>
            </a:r>
            <a:r>
              <a:rPr lang="nl-NL" sz="2800" dirty="0" err="1" smtClean="0">
                <a:latin typeface="Calibri" panose="020F0502020204030204" pitchFamily="34" charset="0"/>
              </a:rPr>
              <a:t>ein</a:t>
            </a:r>
            <a:r>
              <a:rPr lang="nl-NL" sz="2800" dirty="0" smtClean="0">
                <a:latin typeface="Calibri" panose="020F0502020204030204" pitchFamily="34" charset="0"/>
              </a:rPr>
              <a:t> </a:t>
            </a:r>
            <a:r>
              <a:rPr lang="nl-NL" sz="2800" dirty="0" err="1" smtClean="0">
                <a:latin typeface="Calibri" panose="020F0502020204030204" pitchFamily="34" charset="0"/>
              </a:rPr>
              <a:t>Deutscher</a:t>
            </a:r>
            <a:r>
              <a:rPr lang="nl-NL" sz="2800" dirty="0" smtClean="0">
                <a:latin typeface="Calibri" panose="020F0502020204030204" pitchFamily="34" charset="0"/>
              </a:rPr>
              <a:t> </a:t>
            </a:r>
            <a:r>
              <a:rPr lang="nl-NL" sz="2800" dirty="0" err="1" smtClean="0">
                <a:latin typeface="Calibri" panose="020F0502020204030204" pitchFamily="34" charset="0"/>
              </a:rPr>
              <a:t>über</a:t>
            </a:r>
            <a:r>
              <a:rPr lang="nl-NL" sz="2800" dirty="0" smtClean="0">
                <a:latin typeface="Calibri" panose="020F0502020204030204" pitchFamily="34" charset="0"/>
              </a:rPr>
              <a:t> </a:t>
            </a:r>
            <a:r>
              <a:rPr lang="nl-NL" sz="2800" dirty="0" err="1" smtClean="0">
                <a:latin typeface="Calibri" panose="020F0502020204030204" pitchFamily="34" charset="0"/>
              </a:rPr>
              <a:t>Brombeeren</a:t>
            </a:r>
            <a:r>
              <a:rPr lang="nl-NL" sz="2800" dirty="0" smtClean="0">
                <a:latin typeface="Calibri" panose="020F0502020204030204" pitchFamily="34" charset="0"/>
              </a:rPr>
              <a:t> </a:t>
            </a:r>
            <a:r>
              <a:rPr lang="nl-NL" sz="2800" dirty="0" err="1" smtClean="0">
                <a:latin typeface="Calibri" panose="020F0502020204030204" pitchFamily="34" charset="0"/>
              </a:rPr>
              <a:t>spricht</a:t>
            </a:r>
            <a:r>
              <a:rPr lang="nl-NL" sz="2800" dirty="0" smtClean="0">
                <a:latin typeface="Calibri" panose="020F0502020204030204" pitchFamily="34" charset="0"/>
              </a:rPr>
              <a:t>, </a:t>
            </a:r>
            <a:r>
              <a:rPr lang="nl-NL" sz="2800" dirty="0" err="1" smtClean="0">
                <a:latin typeface="Calibri" panose="020F0502020204030204" pitchFamily="34" charset="0"/>
              </a:rPr>
              <a:t>meint</a:t>
            </a:r>
            <a:r>
              <a:rPr lang="nl-NL" sz="2800" dirty="0" smtClean="0">
                <a:latin typeface="Calibri" panose="020F0502020204030204" pitchFamily="34" charset="0"/>
              </a:rPr>
              <a:t> er </a:t>
            </a:r>
            <a:r>
              <a:rPr lang="nl-NL" sz="2800" dirty="0" err="1" smtClean="0">
                <a:latin typeface="Calibri" panose="020F0502020204030204" pitchFamily="34" charset="0"/>
              </a:rPr>
              <a:t>auf</a:t>
            </a:r>
            <a:r>
              <a:rPr lang="nl-NL" sz="2800" dirty="0" smtClean="0">
                <a:latin typeface="Calibri" panose="020F0502020204030204" pitchFamily="34" charset="0"/>
              </a:rPr>
              <a:t> </a:t>
            </a:r>
            <a:r>
              <a:rPr lang="nl-NL" sz="2800" dirty="0" err="1" smtClean="0">
                <a:latin typeface="Calibri" panose="020F0502020204030204" pitchFamily="34" charset="0"/>
              </a:rPr>
              <a:t>Niederländisch</a:t>
            </a:r>
            <a:r>
              <a:rPr lang="nl-NL" sz="2800" dirty="0" smtClean="0">
                <a:latin typeface="Calibri" panose="020F0502020204030204" pitchFamily="34" charset="0"/>
              </a:rPr>
              <a:t> …</a:t>
            </a:r>
            <a:endParaRPr lang="en-US" sz="2800" dirty="0">
              <a:latin typeface="Calibri" panose="020F0502020204030204" pitchFamily="34" charset="0"/>
            </a:endParaRPr>
          </a:p>
        </p:txBody>
      </p:sp>
      <p:sp>
        <p:nvSpPr>
          <p:cNvPr id="9" name="Rectangle 8"/>
          <p:cNvSpPr/>
          <p:nvPr/>
        </p:nvSpPr>
        <p:spPr>
          <a:xfrm>
            <a:off x="7590100" y="4876031"/>
            <a:ext cx="1383712" cy="338554"/>
          </a:xfrm>
          <a:prstGeom prst="rect">
            <a:avLst/>
          </a:prstGeom>
        </p:spPr>
        <p:txBody>
          <a:bodyPr wrap="none">
            <a:spAutoFit/>
          </a:bodyPr>
          <a:lstStyle/>
          <a:p>
            <a:r>
              <a:rPr lang="en-US" sz="800" dirty="0"/>
              <a:t>© </a:t>
            </a:r>
            <a:r>
              <a:rPr lang="en-US" sz="800" dirty="0" smtClean="0"/>
              <a:t>Flickr.com/</a:t>
            </a:r>
            <a:r>
              <a:rPr lang="en-US" sz="800" dirty="0" err="1" smtClean="0"/>
              <a:t>Gravitat</a:t>
            </a:r>
            <a:r>
              <a:rPr lang="en-US" sz="800" dirty="0" smtClean="0"/>
              <a:t>-OFF</a:t>
            </a:r>
          </a:p>
          <a:p>
            <a:endParaRPr lang="en-US" sz="800" dirty="0"/>
          </a:p>
        </p:txBody>
      </p:sp>
      <p:pic>
        <p:nvPicPr>
          <p:cNvPr id="3075" name="Picture 3" descr="C:\Users\ovu32265\Downloads\17153533752_8d8fe3f9dd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6649" y="4434071"/>
            <a:ext cx="2915816" cy="194387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ovu32265\Downloads\7671927984_7a20c64299_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7311" y="3115599"/>
            <a:ext cx="2606501" cy="17376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226649" y="6377948"/>
            <a:ext cx="1091966" cy="215444"/>
          </a:xfrm>
          <a:prstGeom prst="rect">
            <a:avLst/>
          </a:prstGeom>
        </p:spPr>
        <p:txBody>
          <a:bodyPr wrap="none">
            <a:spAutoFit/>
          </a:bodyPr>
          <a:lstStyle/>
          <a:p>
            <a:r>
              <a:rPr lang="en-US" sz="800" dirty="0"/>
              <a:t>© </a:t>
            </a:r>
            <a:r>
              <a:rPr lang="en-US" sz="800" dirty="0" smtClean="0"/>
              <a:t>Flickr.com/</a:t>
            </a:r>
            <a:r>
              <a:rPr lang="en-US" sz="800" dirty="0" err="1" smtClean="0"/>
              <a:t>MrGny</a:t>
            </a:r>
            <a:endParaRPr lang="en-US" sz="800" dirty="0"/>
          </a:p>
        </p:txBody>
      </p:sp>
    </p:spTree>
    <p:extLst>
      <p:ext uri="{BB962C8B-B14F-4D97-AF65-F5344CB8AC3E}">
        <p14:creationId xmlns:p14="http://schemas.microsoft.com/office/powerpoint/2010/main" val="227499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solidFill>
                  <a:schemeClr val="accent1"/>
                </a:solidFill>
                <a:latin typeface="Calibri" panose="020F0502020204030204" pitchFamily="34" charset="0"/>
              </a:rPr>
              <a:t>Frage</a:t>
            </a:r>
            <a:r>
              <a:rPr lang="nl-NL" dirty="0" smtClean="0">
                <a:solidFill>
                  <a:schemeClr val="accent1"/>
                </a:solidFill>
                <a:latin typeface="Calibri" panose="020F0502020204030204" pitchFamily="34" charset="0"/>
              </a:rPr>
              <a:t> </a:t>
            </a:r>
            <a:r>
              <a:rPr lang="nl-NL" dirty="0">
                <a:solidFill>
                  <a:schemeClr val="accent1"/>
                </a:solidFill>
                <a:latin typeface="Calibri" panose="020F0502020204030204" pitchFamily="34" charset="0"/>
              </a:rPr>
              <a:t>7</a:t>
            </a:r>
            <a:endParaRPr lang="en-US" dirty="0">
              <a:solidFill>
                <a:schemeClr val="accent1"/>
              </a:solidFill>
              <a:latin typeface="Calibri" panose="020F0502020204030204" pitchFamily="34" charset="0"/>
            </a:endParaRPr>
          </a:p>
        </p:txBody>
      </p:sp>
      <p:sp>
        <p:nvSpPr>
          <p:cNvPr id="3" name="Content Placeholder 2"/>
          <p:cNvSpPr>
            <a:spLocks noGrp="1"/>
          </p:cNvSpPr>
          <p:nvPr>
            <p:ph idx="1"/>
          </p:nvPr>
        </p:nvSpPr>
        <p:spPr/>
        <p:txBody>
          <a:bodyPr/>
          <a:lstStyle/>
          <a:p>
            <a:r>
              <a:rPr lang="nl-NL" sz="2800" dirty="0" smtClean="0">
                <a:latin typeface="Calibri" panose="020F0502020204030204" pitchFamily="34" charset="0"/>
              </a:rPr>
              <a:t>Es </a:t>
            </a:r>
            <a:r>
              <a:rPr lang="nl-NL" sz="2800" dirty="0" err="1" smtClean="0">
                <a:latin typeface="Calibri" panose="020F0502020204030204" pitchFamily="34" charset="0"/>
              </a:rPr>
              <a:t>gibt</a:t>
            </a:r>
            <a:r>
              <a:rPr lang="nl-NL" sz="2800" dirty="0" smtClean="0">
                <a:latin typeface="Calibri" panose="020F0502020204030204" pitchFamily="34" charset="0"/>
              </a:rPr>
              <a:t> </a:t>
            </a:r>
            <a:r>
              <a:rPr lang="nl-NL" sz="2800" dirty="0" err="1" smtClean="0">
                <a:latin typeface="Calibri" panose="020F0502020204030204" pitchFamily="34" charset="0"/>
              </a:rPr>
              <a:t>im</a:t>
            </a:r>
            <a:r>
              <a:rPr lang="nl-NL" sz="2800" dirty="0" smtClean="0">
                <a:latin typeface="Calibri" panose="020F0502020204030204" pitchFamily="34" charset="0"/>
              </a:rPr>
              <a:t> </a:t>
            </a:r>
            <a:r>
              <a:rPr lang="nl-NL" sz="2800" dirty="0" err="1" smtClean="0">
                <a:latin typeface="Calibri" panose="020F0502020204030204" pitchFamily="34" charset="0"/>
              </a:rPr>
              <a:t>Deutschen</a:t>
            </a:r>
            <a:r>
              <a:rPr lang="nl-NL" sz="2800" dirty="0" smtClean="0">
                <a:latin typeface="Calibri" panose="020F0502020204030204" pitchFamily="34" charset="0"/>
              </a:rPr>
              <a:t> </a:t>
            </a:r>
            <a:r>
              <a:rPr lang="nl-NL" sz="2800" dirty="0" err="1" smtClean="0">
                <a:latin typeface="Calibri" panose="020F0502020204030204" pitchFamily="34" charset="0"/>
              </a:rPr>
              <a:t>viele</a:t>
            </a:r>
            <a:r>
              <a:rPr lang="nl-NL" sz="2800" dirty="0" smtClean="0">
                <a:latin typeface="Calibri" panose="020F0502020204030204" pitchFamily="34" charset="0"/>
              </a:rPr>
              <a:t> lange </a:t>
            </a:r>
            <a:r>
              <a:rPr lang="nl-NL" sz="2800" dirty="0" err="1" smtClean="0">
                <a:latin typeface="Calibri" panose="020F0502020204030204" pitchFamily="34" charset="0"/>
              </a:rPr>
              <a:t>Wörter</a:t>
            </a:r>
            <a:r>
              <a:rPr lang="nl-NL" sz="2800" dirty="0" smtClean="0">
                <a:latin typeface="Calibri" panose="020F0502020204030204" pitchFamily="34" charset="0"/>
              </a:rPr>
              <a:t>, die </a:t>
            </a:r>
            <a:r>
              <a:rPr lang="nl-NL" sz="2800" dirty="0" err="1" smtClean="0">
                <a:latin typeface="Calibri" panose="020F0502020204030204" pitchFamily="34" charset="0"/>
              </a:rPr>
              <a:t>aus</a:t>
            </a:r>
            <a:r>
              <a:rPr lang="nl-NL" sz="2800" dirty="0" smtClean="0">
                <a:latin typeface="Calibri" panose="020F0502020204030204" pitchFamily="34" charset="0"/>
              </a:rPr>
              <a:t> anderen </a:t>
            </a:r>
            <a:r>
              <a:rPr lang="nl-NL" sz="2800" dirty="0" err="1" smtClean="0">
                <a:latin typeface="Calibri" panose="020F0502020204030204" pitchFamily="34" charset="0"/>
              </a:rPr>
              <a:t>Wörtern</a:t>
            </a:r>
            <a:r>
              <a:rPr lang="nl-NL" sz="2800" dirty="0" smtClean="0">
                <a:latin typeface="Calibri" panose="020F0502020204030204" pitchFamily="34" charset="0"/>
              </a:rPr>
              <a:t> </a:t>
            </a:r>
            <a:r>
              <a:rPr lang="nl-NL" sz="2800" dirty="0" err="1" smtClean="0">
                <a:latin typeface="Calibri" panose="020F0502020204030204" pitchFamily="34" charset="0"/>
              </a:rPr>
              <a:t>zusammengestellt</a:t>
            </a:r>
            <a:r>
              <a:rPr lang="nl-NL" sz="2800" dirty="0" smtClean="0">
                <a:latin typeface="Calibri" panose="020F0502020204030204" pitchFamily="34" charset="0"/>
              </a:rPr>
              <a:t> werden. </a:t>
            </a:r>
            <a:r>
              <a:rPr lang="nl-NL" sz="2800" dirty="0" err="1" smtClean="0">
                <a:latin typeface="Calibri" panose="020F0502020204030204" pitchFamily="34" charset="0"/>
              </a:rPr>
              <a:t>Seht</a:t>
            </a:r>
            <a:r>
              <a:rPr lang="nl-NL" sz="2800" dirty="0" smtClean="0">
                <a:latin typeface="Calibri" panose="020F0502020204030204" pitchFamily="34" charset="0"/>
              </a:rPr>
              <a:t> </a:t>
            </a:r>
            <a:r>
              <a:rPr lang="nl-NL" sz="2800" dirty="0" err="1" smtClean="0">
                <a:latin typeface="Calibri" panose="020F0502020204030204" pitchFamily="34" charset="0"/>
              </a:rPr>
              <a:t>euch</a:t>
            </a:r>
            <a:r>
              <a:rPr lang="nl-NL" sz="2800" dirty="0" smtClean="0">
                <a:latin typeface="Calibri" panose="020F0502020204030204" pitchFamily="34" charset="0"/>
              </a:rPr>
              <a:t> hier den Film </a:t>
            </a:r>
            <a:r>
              <a:rPr lang="nl-NL" sz="2800" dirty="0" err="1" smtClean="0">
                <a:latin typeface="Calibri" panose="020F0502020204030204" pitchFamily="34" charset="0"/>
              </a:rPr>
              <a:t>über</a:t>
            </a:r>
            <a:r>
              <a:rPr lang="nl-NL" sz="2800" dirty="0" smtClean="0">
                <a:latin typeface="Calibri" panose="020F0502020204030204" pitchFamily="34" charset="0"/>
              </a:rPr>
              <a:t> </a:t>
            </a:r>
            <a:r>
              <a:rPr lang="nl-NL" sz="2800" dirty="0" smtClean="0">
                <a:latin typeface="Calibri" panose="020F0502020204030204" pitchFamily="34" charset="0"/>
                <a:hlinkClick r:id="rId3"/>
              </a:rPr>
              <a:t>‘</a:t>
            </a:r>
            <a:r>
              <a:rPr lang="nl-NL" sz="2800" dirty="0" err="1" smtClean="0">
                <a:latin typeface="Calibri" panose="020F0502020204030204" pitchFamily="34" charset="0"/>
                <a:hlinkClick r:id="rId3"/>
              </a:rPr>
              <a:t>Rhabarberbarbara</a:t>
            </a:r>
            <a:r>
              <a:rPr lang="nl-NL" sz="2800" dirty="0" smtClean="0">
                <a:latin typeface="Calibri" panose="020F0502020204030204" pitchFamily="34" charset="0"/>
              </a:rPr>
              <a:t>’ </a:t>
            </a:r>
            <a:r>
              <a:rPr lang="nl-NL" sz="2800" dirty="0" err="1" smtClean="0">
                <a:latin typeface="Calibri" panose="020F0502020204030204" pitchFamily="34" charset="0"/>
              </a:rPr>
              <a:t>an</a:t>
            </a:r>
            <a:r>
              <a:rPr lang="nl-NL" sz="2800" dirty="0" smtClean="0">
                <a:latin typeface="Calibri" panose="020F0502020204030204" pitchFamily="34" charset="0"/>
              </a:rPr>
              <a:t>. </a:t>
            </a:r>
          </a:p>
          <a:p>
            <a:r>
              <a:rPr lang="nl-NL" sz="2800" dirty="0" err="1" smtClean="0">
                <a:latin typeface="Calibri" panose="020F0502020204030204" pitchFamily="34" charset="0"/>
              </a:rPr>
              <a:t>Aus</a:t>
            </a:r>
            <a:r>
              <a:rPr lang="nl-NL" sz="2800" dirty="0" smtClean="0">
                <a:latin typeface="Calibri" panose="020F0502020204030204" pitchFamily="34" charset="0"/>
              </a:rPr>
              <a:t> </a:t>
            </a:r>
            <a:r>
              <a:rPr lang="nl-NL" sz="2800" dirty="0" err="1" smtClean="0">
                <a:latin typeface="Calibri" panose="020F0502020204030204" pitchFamily="34" charset="0"/>
              </a:rPr>
              <a:t>wieviele</a:t>
            </a:r>
            <a:r>
              <a:rPr lang="nl-NL" sz="2800" dirty="0" smtClean="0">
                <a:latin typeface="Calibri" panose="020F0502020204030204" pitchFamily="34" charset="0"/>
              </a:rPr>
              <a:t> </a:t>
            </a:r>
            <a:r>
              <a:rPr lang="nl-NL" sz="2800" dirty="0" err="1" smtClean="0">
                <a:latin typeface="Calibri" panose="020F0502020204030204" pitchFamily="34" charset="0"/>
              </a:rPr>
              <a:t>einzelnen</a:t>
            </a:r>
            <a:r>
              <a:rPr lang="nl-NL" sz="2800" dirty="0" smtClean="0">
                <a:latin typeface="Calibri" panose="020F0502020204030204" pitchFamily="34" charset="0"/>
              </a:rPr>
              <a:t> </a:t>
            </a:r>
            <a:r>
              <a:rPr lang="nl-NL" sz="2800" dirty="0" err="1" smtClean="0">
                <a:latin typeface="Calibri" panose="020F0502020204030204" pitchFamily="34" charset="0"/>
              </a:rPr>
              <a:t>Wörtern</a:t>
            </a:r>
            <a:r>
              <a:rPr lang="nl-NL" sz="2800" dirty="0" smtClean="0">
                <a:latin typeface="Calibri" panose="020F0502020204030204" pitchFamily="34" charset="0"/>
              </a:rPr>
              <a:t> </a:t>
            </a:r>
            <a:r>
              <a:rPr lang="nl-NL" sz="2800" dirty="0" err="1" smtClean="0">
                <a:latin typeface="Calibri" panose="020F0502020204030204" pitchFamily="34" charset="0"/>
              </a:rPr>
              <a:t>besteht</a:t>
            </a:r>
            <a:r>
              <a:rPr lang="nl-NL" sz="2800" dirty="0" smtClean="0">
                <a:latin typeface="Calibri" panose="020F0502020204030204" pitchFamily="34" charset="0"/>
              </a:rPr>
              <a:t> das </a:t>
            </a:r>
            <a:r>
              <a:rPr lang="nl-NL" sz="2800" dirty="0" err="1" smtClean="0">
                <a:latin typeface="Calibri" panose="020F0502020204030204" pitchFamily="34" charset="0"/>
              </a:rPr>
              <a:t>längste</a:t>
            </a:r>
            <a:r>
              <a:rPr lang="nl-NL" sz="2800" dirty="0" smtClean="0">
                <a:latin typeface="Calibri" panose="020F0502020204030204" pitchFamily="34" charset="0"/>
              </a:rPr>
              <a:t> </a:t>
            </a:r>
            <a:r>
              <a:rPr lang="nl-NL" sz="2800" dirty="0" err="1" smtClean="0">
                <a:latin typeface="Calibri" panose="020F0502020204030204" pitchFamily="34" charset="0"/>
              </a:rPr>
              <a:t>zusammengestellte</a:t>
            </a:r>
            <a:r>
              <a:rPr lang="nl-NL" sz="2800" dirty="0" smtClean="0">
                <a:latin typeface="Calibri" panose="020F0502020204030204" pitchFamily="34" charset="0"/>
              </a:rPr>
              <a:t> Wort in </a:t>
            </a:r>
            <a:r>
              <a:rPr lang="nl-NL" sz="2800" dirty="0" err="1" smtClean="0">
                <a:latin typeface="Calibri" panose="020F0502020204030204" pitchFamily="34" charset="0"/>
              </a:rPr>
              <a:t>diesem</a:t>
            </a:r>
            <a:r>
              <a:rPr lang="nl-NL" sz="2800" dirty="0" smtClean="0">
                <a:latin typeface="Calibri" panose="020F0502020204030204" pitchFamily="34" charset="0"/>
              </a:rPr>
              <a:t> Film? </a:t>
            </a:r>
          </a:p>
          <a:p>
            <a:endParaRPr lang="nl-NL" dirty="0" smtClean="0">
              <a:latin typeface="Calibri" panose="020F0502020204030204" pitchFamily="34" charset="0"/>
            </a:endParaRPr>
          </a:p>
          <a:p>
            <a:pPr lvl="1"/>
            <a:r>
              <a:rPr lang="nl-NL" sz="2400" dirty="0" err="1" smtClean="0">
                <a:latin typeface="Calibri" panose="020F0502020204030204" pitchFamily="34" charset="0"/>
              </a:rPr>
              <a:t>Käppi</a:t>
            </a:r>
            <a:r>
              <a:rPr lang="nl-NL" sz="2400" dirty="0" smtClean="0">
                <a:latin typeface="Calibri" panose="020F0502020204030204" pitchFamily="34" charset="0"/>
              </a:rPr>
              <a:t> </a:t>
            </a:r>
            <a:r>
              <a:rPr lang="nl-NL" sz="2400" dirty="0" err="1" smtClean="0">
                <a:latin typeface="Calibri" panose="020F0502020204030204" pitchFamily="34" charset="0"/>
              </a:rPr>
              <a:t>auf</a:t>
            </a:r>
            <a:r>
              <a:rPr lang="nl-NL" sz="2400" dirty="0" smtClean="0">
                <a:latin typeface="Calibri" panose="020F0502020204030204" pitchFamily="34" charset="0"/>
              </a:rPr>
              <a:t>: 8</a:t>
            </a:r>
            <a:endParaRPr lang="nl-NL" sz="2400" i="1" dirty="0">
              <a:latin typeface="Calibri" panose="020F0502020204030204" pitchFamily="34" charset="0"/>
            </a:endParaRPr>
          </a:p>
          <a:p>
            <a:pPr lvl="1"/>
            <a:r>
              <a:rPr lang="nl-NL" sz="2400" dirty="0" err="1" smtClean="0">
                <a:latin typeface="Calibri" panose="020F0502020204030204" pitchFamily="34" charset="0"/>
              </a:rPr>
              <a:t>Käppi</a:t>
            </a:r>
            <a:r>
              <a:rPr lang="nl-NL" sz="2400" dirty="0" smtClean="0">
                <a:latin typeface="Calibri" panose="020F0502020204030204" pitchFamily="34" charset="0"/>
              </a:rPr>
              <a:t> </a:t>
            </a:r>
            <a:r>
              <a:rPr lang="nl-NL" sz="2400" dirty="0" err="1" smtClean="0">
                <a:latin typeface="Calibri" panose="020F0502020204030204" pitchFamily="34" charset="0"/>
              </a:rPr>
              <a:t>ab</a:t>
            </a:r>
            <a:r>
              <a:rPr lang="nl-NL" sz="2400" dirty="0" smtClean="0">
                <a:latin typeface="Calibri" panose="020F0502020204030204" pitchFamily="34" charset="0"/>
              </a:rPr>
              <a:t>: 9</a:t>
            </a:r>
            <a:endParaRPr lang="nl-NL" sz="2400" dirty="0">
              <a:solidFill>
                <a:srgbClr val="FF0000"/>
              </a:solidFill>
              <a:latin typeface="Calibri" panose="020F0502020204030204" pitchFamily="34" charset="0"/>
            </a:endParaRPr>
          </a:p>
          <a:p>
            <a:pPr marL="274637" lvl="1" indent="0">
              <a:buNone/>
            </a:pPr>
            <a:endParaRPr lang="nl-NL" sz="2400" i="1" dirty="0" smtClean="0">
              <a:latin typeface="Calibri" panose="020F0502020204030204" pitchFamily="34" charset="0"/>
            </a:endParaRPr>
          </a:p>
          <a:p>
            <a:pPr marL="274637" lvl="1" indent="0">
              <a:buNone/>
            </a:pPr>
            <a:endParaRPr lang="nl-NL" sz="2400" i="1" dirty="0">
              <a:latin typeface="Calibri" panose="020F0502020204030204" pitchFamily="34" charset="0"/>
            </a:endParaRPr>
          </a:p>
        </p:txBody>
      </p:sp>
      <p:pic>
        <p:nvPicPr>
          <p:cNvPr id="4" name="Picture 4" descr="P:\Algemeen\Activiteiten 2012\Actiegroep Duits\mach mit logo_ RGB_D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692696"/>
            <a:ext cx="984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4077072"/>
            <a:ext cx="3657267" cy="2285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540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solidFill>
                  <a:schemeClr val="accent1"/>
                </a:solidFill>
                <a:latin typeface="Calibri" panose="020F0502020204030204" pitchFamily="34" charset="0"/>
              </a:rPr>
              <a:t>Frage</a:t>
            </a:r>
            <a:r>
              <a:rPr lang="nl-NL" dirty="0" smtClean="0">
                <a:solidFill>
                  <a:schemeClr val="accent1"/>
                </a:solidFill>
                <a:latin typeface="Calibri" panose="020F0502020204030204" pitchFamily="34" charset="0"/>
              </a:rPr>
              <a:t> 8</a:t>
            </a:r>
            <a:endParaRPr lang="en-US" dirty="0">
              <a:solidFill>
                <a:schemeClr val="accent1"/>
              </a:solidFill>
              <a:latin typeface="Calibri" panose="020F0502020204030204" pitchFamily="34" charset="0"/>
            </a:endParaRPr>
          </a:p>
        </p:txBody>
      </p:sp>
      <p:sp>
        <p:nvSpPr>
          <p:cNvPr id="3" name="Content Placeholder 2"/>
          <p:cNvSpPr>
            <a:spLocks noGrp="1"/>
          </p:cNvSpPr>
          <p:nvPr>
            <p:ph idx="1"/>
          </p:nvPr>
        </p:nvSpPr>
        <p:spPr/>
        <p:txBody>
          <a:bodyPr/>
          <a:lstStyle/>
          <a:p>
            <a:r>
              <a:rPr lang="nl-NL" sz="2800" dirty="0" err="1" smtClean="0">
                <a:latin typeface="Calibri" panose="020F0502020204030204" pitchFamily="34" charset="0"/>
              </a:rPr>
              <a:t>Wenn</a:t>
            </a:r>
            <a:r>
              <a:rPr lang="nl-NL" sz="2800" dirty="0" smtClean="0">
                <a:latin typeface="Calibri" panose="020F0502020204030204" pitchFamily="34" charset="0"/>
              </a:rPr>
              <a:t> </a:t>
            </a:r>
            <a:r>
              <a:rPr lang="nl-NL" sz="2800" dirty="0" err="1" smtClean="0">
                <a:latin typeface="Calibri" panose="020F0502020204030204" pitchFamily="34" charset="0"/>
              </a:rPr>
              <a:t>deutsche</a:t>
            </a:r>
            <a:r>
              <a:rPr lang="nl-NL" sz="2800" dirty="0" smtClean="0">
                <a:latin typeface="Calibri" panose="020F0502020204030204" pitchFamily="34" charset="0"/>
              </a:rPr>
              <a:t> </a:t>
            </a:r>
            <a:r>
              <a:rPr lang="nl-NL" sz="2800" dirty="0" err="1" smtClean="0">
                <a:latin typeface="Calibri" panose="020F0502020204030204" pitchFamily="34" charset="0"/>
              </a:rPr>
              <a:t>Jugendliche</a:t>
            </a:r>
            <a:r>
              <a:rPr lang="nl-NL" sz="2800" dirty="0" smtClean="0">
                <a:latin typeface="Calibri" panose="020F0502020204030204" pitchFamily="34" charset="0"/>
              </a:rPr>
              <a:t> sagen: “</a:t>
            </a:r>
            <a:r>
              <a:rPr lang="nl-NL" sz="2800" dirty="0" err="1" smtClean="0">
                <a:latin typeface="Calibri" panose="020F0502020204030204" pitchFamily="34" charset="0"/>
              </a:rPr>
              <a:t>Ey</a:t>
            </a:r>
            <a:r>
              <a:rPr lang="nl-NL" sz="2800" dirty="0" smtClean="0">
                <a:latin typeface="Calibri" panose="020F0502020204030204" pitchFamily="34" charset="0"/>
              </a:rPr>
              <a:t> Alter, alles </a:t>
            </a:r>
            <a:r>
              <a:rPr lang="nl-NL" sz="2800" dirty="0" err="1" smtClean="0">
                <a:latin typeface="Calibri" panose="020F0502020204030204" pitchFamily="34" charset="0"/>
              </a:rPr>
              <a:t>klar</a:t>
            </a:r>
            <a:r>
              <a:rPr lang="nl-NL" sz="2800" dirty="0" smtClean="0">
                <a:latin typeface="Calibri" panose="020F0502020204030204" pitchFamily="34" charset="0"/>
              </a:rPr>
              <a:t> bei dir?”, </a:t>
            </a:r>
            <a:r>
              <a:rPr lang="nl-NL" sz="2800" dirty="0" err="1" smtClean="0">
                <a:latin typeface="Calibri" panose="020F0502020204030204" pitchFamily="34" charset="0"/>
              </a:rPr>
              <a:t>dann</a:t>
            </a:r>
            <a:r>
              <a:rPr lang="nl-NL" sz="2800" dirty="0" smtClean="0">
                <a:latin typeface="Calibri" panose="020F0502020204030204" pitchFamily="34" charset="0"/>
              </a:rPr>
              <a:t> </a:t>
            </a:r>
            <a:r>
              <a:rPr lang="nl-NL" sz="2800" dirty="0" err="1" smtClean="0">
                <a:latin typeface="Calibri" panose="020F0502020204030204" pitchFamily="34" charset="0"/>
              </a:rPr>
              <a:t>meinen</a:t>
            </a:r>
            <a:r>
              <a:rPr lang="nl-NL" sz="2800" dirty="0" smtClean="0">
                <a:latin typeface="Calibri" panose="020F0502020204030204" pitchFamily="34" charset="0"/>
              </a:rPr>
              <a:t> </a:t>
            </a:r>
            <a:r>
              <a:rPr lang="nl-NL" sz="2800" dirty="0" err="1" smtClean="0">
                <a:latin typeface="Calibri" panose="020F0502020204030204" pitchFamily="34" charset="0"/>
              </a:rPr>
              <a:t>sie</a:t>
            </a:r>
            <a:r>
              <a:rPr lang="nl-NL" sz="2800" dirty="0" smtClean="0">
                <a:latin typeface="Calibri" panose="020F0502020204030204" pitchFamily="34" charset="0"/>
              </a:rPr>
              <a:t> …</a:t>
            </a:r>
            <a:endParaRPr lang="en-US" sz="2800" dirty="0" smtClean="0">
              <a:latin typeface="Calibri" panose="020F0502020204030204" pitchFamily="34" charset="0"/>
            </a:endParaRPr>
          </a:p>
          <a:p>
            <a:endParaRPr lang="nl-NL" i="1" dirty="0">
              <a:latin typeface="Calibri" panose="020F0502020204030204" pitchFamily="34" charset="0"/>
            </a:endParaRPr>
          </a:p>
          <a:p>
            <a:pPr lvl="1"/>
            <a:r>
              <a:rPr lang="nl-NL" sz="2400" dirty="0" err="1" smtClean="0">
                <a:latin typeface="Calibri" panose="020F0502020204030204" pitchFamily="34" charset="0"/>
              </a:rPr>
              <a:t>Käppi</a:t>
            </a:r>
            <a:r>
              <a:rPr lang="nl-NL" sz="2400" dirty="0" smtClean="0">
                <a:latin typeface="Calibri" panose="020F0502020204030204" pitchFamily="34" charset="0"/>
              </a:rPr>
              <a:t> </a:t>
            </a:r>
            <a:r>
              <a:rPr lang="nl-NL" sz="2400" dirty="0" err="1" smtClean="0">
                <a:latin typeface="Calibri" panose="020F0502020204030204" pitchFamily="34" charset="0"/>
              </a:rPr>
              <a:t>auf</a:t>
            </a:r>
            <a:r>
              <a:rPr lang="nl-NL" sz="2400" dirty="0" smtClean="0">
                <a:latin typeface="Calibri" panose="020F0502020204030204" pitchFamily="34" charset="0"/>
              </a:rPr>
              <a:t>: </a:t>
            </a:r>
            <a:r>
              <a:rPr lang="nl-NL" sz="2400" i="1" dirty="0">
                <a:latin typeface="Calibri" panose="020F0502020204030204" pitchFamily="34" charset="0"/>
              </a:rPr>
              <a:t>Hey vriend, </a:t>
            </a:r>
          </a:p>
          <a:p>
            <a:pPr marL="274637" lvl="1" indent="0">
              <a:buNone/>
            </a:pPr>
            <a:r>
              <a:rPr lang="nl-NL" sz="2400" i="1" dirty="0" smtClean="0">
                <a:latin typeface="Calibri" panose="020F0502020204030204" pitchFamily="34" charset="0"/>
              </a:rPr>
              <a:t>   hoe </a:t>
            </a:r>
            <a:r>
              <a:rPr lang="nl-NL" sz="2400" i="1" dirty="0">
                <a:latin typeface="Calibri" panose="020F0502020204030204" pitchFamily="34" charset="0"/>
              </a:rPr>
              <a:t>gaat het met je? </a:t>
            </a:r>
            <a:endParaRPr lang="nl-NL" sz="2400" dirty="0" smtClean="0">
              <a:latin typeface="Calibri" panose="020F0502020204030204" pitchFamily="34" charset="0"/>
            </a:endParaRPr>
          </a:p>
          <a:p>
            <a:pPr lvl="1"/>
            <a:r>
              <a:rPr lang="nl-NL" sz="2400" dirty="0" err="1" smtClean="0">
                <a:latin typeface="Calibri" panose="020F0502020204030204" pitchFamily="34" charset="0"/>
              </a:rPr>
              <a:t>Käppi</a:t>
            </a:r>
            <a:r>
              <a:rPr lang="nl-NL" sz="2400" dirty="0" smtClean="0">
                <a:latin typeface="Calibri" panose="020F0502020204030204" pitchFamily="34" charset="0"/>
              </a:rPr>
              <a:t> </a:t>
            </a:r>
            <a:r>
              <a:rPr lang="nl-NL" sz="2400" dirty="0" err="1" smtClean="0">
                <a:latin typeface="Calibri" panose="020F0502020204030204" pitchFamily="34" charset="0"/>
              </a:rPr>
              <a:t>ab</a:t>
            </a:r>
            <a:r>
              <a:rPr lang="nl-NL" sz="2400" dirty="0" smtClean="0">
                <a:latin typeface="Calibri" panose="020F0502020204030204" pitchFamily="34" charset="0"/>
              </a:rPr>
              <a:t>: </a:t>
            </a:r>
            <a:r>
              <a:rPr lang="nl-NL" sz="2400" i="1" dirty="0" smtClean="0">
                <a:latin typeface="Calibri" panose="020F0502020204030204" pitchFamily="34" charset="0"/>
              </a:rPr>
              <a:t>Hey </a:t>
            </a:r>
            <a:r>
              <a:rPr lang="nl-NL" sz="2400" i="1" dirty="0">
                <a:latin typeface="Calibri" panose="020F0502020204030204" pitchFamily="34" charset="0"/>
              </a:rPr>
              <a:t>ouwe (oude man), </a:t>
            </a:r>
          </a:p>
          <a:p>
            <a:pPr marL="274637" lvl="1" indent="0">
              <a:buNone/>
            </a:pPr>
            <a:r>
              <a:rPr lang="nl-NL" sz="2400" i="1" dirty="0">
                <a:latin typeface="Calibri" panose="020F0502020204030204" pitchFamily="34" charset="0"/>
              </a:rPr>
              <a:t>   begrijp je me wel?</a:t>
            </a:r>
          </a:p>
          <a:p>
            <a:pPr marL="274637" lvl="1" indent="0">
              <a:buNone/>
            </a:pPr>
            <a:endParaRPr lang="nl-NL" sz="2400" i="1" dirty="0" smtClean="0">
              <a:latin typeface="Calibri" panose="020F0502020204030204" pitchFamily="34" charset="0"/>
            </a:endParaRPr>
          </a:p>
          <a:p>
            <a:endParaRPr lang="nl-NL" dirty="0"/>
          </a:p>
          <a:p>
            <a:endParaRPr lang="en-US" dirty="0" smtClean="0"/>
          </a:p>
        </p:txBody>
      </p:sp>
      <p:pic>
        <p:nvPicPr>
          <p:cNvPr id="4" name="Picture 3" descr="P:\Algemeen\Activiteiten 2012\Actiegroep Duits\mach mit logo_ RGB_D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692696"/>
            <a:ext cx="984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s://c1.staticflickr.com/3/2342/1688738141_02588663c8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5977" y="3212976"/>
            <a:ext cx="3280503" cy="245397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335977" y="5666946"/>
            <a:ext cx="1218603" cy="230832"/>
          </a:xfrm>
          <a:prstGeom prst="rect">
            <a:avLst/>
          </a:prstGeom>
        </p:spPr>
        <p:txBody>
          <a:bodyPr wrap="none">
            <a:spAutoFit/>
          </a:bodyPr>
          <a:lstStyle/>
          <a:p>
            <a:r>
              <a:rPr lang="en-US" sz="900" dirty="0"/>
              <a:t>© </a:t>
            </a:r>
            <a:r>
              <a:rPr lang="en-US" sz="900" dirty="0" smtClean="0"/>
              <a:t>Flickr.com/villa 32</a:t>
            </a:r>
            <a:endParaRPr lang="en-US" sz="900" dirty="0"/>
          </a:p>
        </p:txBody>
      </p:sp>
    </p:spTree>
    <p:extLst>
      <p:ext uri="{BB962C8B-B14F-4D97-AF65-F5344CB8AC3E}">
        <p14:creationId xmlns:p14="http://schemas.microsoft.com/office/powerpoint/2010/main" val="388678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otalTime>726</TotalTime>
  <Words>996</Words>
  <Application>Microsoft Office PowerPoint</Application>
  <PresentationFormat>On-screen Show (4:3)</PresentationFormat>
  <Paragraphs>116</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Clarity</vt:lpstr>
      <vt:lpstr>Deutsches Sprachquiz</vt:lpstr>
      <vt:lpstr>Frage 1</vt:lpstr>
      <vt:lpstr>Frage 2</vt:lpstr>
      <vt:lpstr>Frage 3</vt:lpstr>
      <vt:lpstr>Frage 4</vt:lpstr>
      <vt:lpstr>Frage 5</vt:lpstr>
      <vt:lpstr>Frage 6 </vt:lpstr>
      <vt:lpstr>Frage 7</vt:lpstr>
      <vt:lpstr>Frage 8</vt:lpstr>
      <vt:lpstr>Frage 9</vt:lpstr>
      <vt:lpstr>Schätzfrage</vt:lpstr>
      <vt:lpstr>Vielen Dank!</vt:lpstr>
    </vt:vector>
  </TitlesOfParts>
  <Company>Universiteit van Amsterdam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DUITSE TAAL QUIZ</dc:title>
  <dc:creator>Koebrugge, G.A.</dc:creator>
  <cp:lastModifiedBy>Dée, Britt van</cp:lastModifiedBy>
  <cp:revision>98</cp:revision>
  <cp:lastPrinted>2015-08-31T08:41:29Z</cp:lastPrinted>
  <dcterms:created xsi:type="dcterms:W3CDTF">2015-08-24T12:06:26Z</dcterms:created>
  <dcterms:modified xsi:type="dcterms:W3CDTF">2016-09-19T13:24:03Z</dcterms:modified>
</cp:coreProperties>
</file>